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69" r:id="rId5"/>
    <p:sldId id="260" r:id="rId6"/>
    <p:sldId id="262" r:id="rId7"/>
    <p:sldId id="270" r:id="rId8"/>
    <p:sldId id="263" r:id="rId9"/>
    <p:sldId id="272" r:id="rId10"/>
    <p:sldId id="264" r:id="rId11"/>
    <p:sldId id="268" r:id="rId12"/>
    <p:sldId id="266" r:id="rId13"/>
    <p:sldId id="261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4754BCE-77DE-B144-B353-ABAFA8DECDD5}">
          <p14:sldIdLst>
            <p14:sldId id="256"/>
            <p14:sldId id="257"/>
            <p14:sldId id="258"/>
            <p14:sldId id="269"/>
            <p14:sldId id="260"/>
            <p14:sldId id="262"/>
            <p14:sldId id="270"/>
            <p14:sldId id="263"/>
            <p14:sldId id="272"/>
            <p14:sldId id="264"/>
            <p14:sldId id="268"/>
            <p14:sldId id="266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436" autoAdjust="0"/>
  </p:normalViewPr>
  <p:slideViewPr>
    <p:cSldViewPr snapToGrid="0" snapToObjects="1">
      <p:cViewPr varScale="1">
        <p:scale>
          <a:sx n="85" d="100"/>
          <a:sy n="85" d="100"/>
        </p:scale>
        <p:origin x="53" y="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DC32A0A-1D97-A646-9AD4-F300E846A50C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AD915C4-2720-F044-8A28-7298F74351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Alabama Credit Union Administration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Southeast Leadership Development Conference</a:t>
            </a:r>
          </a:p>
          <a:p>
            <a:r>
              <a:rPr lang="en-US" b="1" dirty="0" smtClean="0"/>
              <a:t>November 6, 2014</a:t>
            </a:r>
          </a:p>
          <a:p>
            <a:r>
              <a:rPr lang="en-US" b="1" dirty="0" smtClean="0"/>
              <a:t>Destin, Florida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71" y="4868115"/>
            <a:ext cx="1562100" cy="1209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491" y="4868115"/>
            <a:ext cx="241935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6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Alabama Credit Union Act</a:t>
            </a:r>
            <a:br>
              <a:rPr lang="en-US" smtClean="0"/>
            </a:br>
            <a:r>
              <a:rPr lang="en-US" smtClean="0"/>
              <a:t> Proposed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 state chartered credit unions to merge banks into the credit unions and allow credit unions to merge into banks</a:t>
            </a:r>
          </a:p>
          <a:p>
            <a:r>
              <a:rPr lang="en-US" dirty="0" smtClean="0"/>
              <a:t>Allow the Administrator to authorize a merger if an credit union is insolvent or is in danger of insolvency without regard to other provisions of the law</a:t>
            </a:r>
          </a:p>
          <a:p>
            <a:r>
              <a:rPr lang="en-US" dirty="0" smtClean="0"/>
              <a:t>Investigatory and enforcement powers added to ACUA</a:t>
            </a:r>
          </a:p>
          <a:p>
            <a:pPr lvl="1"/>
            <a:r>
              <a:rPr lang="en-US" dirty="0" smtClean="0"/>
              <a:t>Currently, ACUA reports possibility of illegal acts to district attorneys for reporting to a Grand jury in the respective counties</a:t>
            </a:r>
          </a:p>
          <a:p>
            <a:pPr lvl="1"/>
            <a:r>
              <a:rPr lang="en-US" dirty="0" smtClean="0"/>
              <a:t>New law would allow limited investigatory authority such as interviewing under oath; power to compel testimony and documents during the conduct of an examination</a:t>
            </a:r>
          </a:p>
          <a:p>
            <a:pPr lvl="1"/>
            <a:r>
              <a:rPr lang="en-US" dirty="0" smtClean="0"/>
              <a:t>False entry or omission with intent to mislead shall result in civil money penalties or removal from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15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Alabama Credit Union Act Proposed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the detailed fee schedule from the law to regulations</a:t>
            </a:r>
          </a:p>
          <a:p>
            <a:r>
              <a:rPr lang="en-US" dirty="0" smtClean="0"/>
              <a:t>Add a safety and soundness condition to the law:  The </a:t>
            </a:r>
            <a:r>
              <a:rPr lang="en-US" dirty="0"/>
              <a:t>Administrator may condition the exercise of any power upon terms and conditions intended to ensure safe and sound operation of the credit union in the Administrator’s </a:t>
            </a:r>
            <a:r>
              <a:rPr lang="en-US" dirty="0" smtClean="0"/>
              <a:t>discretion</a:t>
            </a:r>
          </a:p>
          <a:p>
            <a:r>
              <a:rPr lang="en-US" dirty="0" smtClean="0"/>
              <a:t>Enhance confidentiality provisions to protect examination material from subpoena</a:t>
            </a:r>
          </a:p>
        </p:txBody>
      </p:sp>
    </p:spTree>
    <p:extLst>
      <p:ext uri="{BB962C8B-B14F-4D97-AF65-F5344CB8AC3E}">
        <p14:creationId xmlns:p14="http://schemas.microsoft.com/office/powerpoint/2010/main" val="176489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Alabama Credit Union Act</a:t>
            </a:r>
            <a:br>
              <a:rPr lang="en-US" dirty="0" smtClean="0"/>
            </a:br>
            <a:r>
              <a:rPr lang="en-US" dirty="0" smtClean="0"/>
              <a:t>Proposed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four board members of ACUA are recommended to the Governor for appointment by an organization that no longer exists: The State Credit Union Legislative Forum</a:t>
            </a:r>
          </a:p>
          <a:p>
            <a:r>
              <a:rPr lang="en-US" dirty="0"/>
              <a:t>Remove the requirement for a majority vote of the ACUA board to issue administrative orders </a:t>
            </a:r>
          </a:p>
          <a:p>
            <a:pPr lvl="1"/>
            <a:r>
              <a:rPr lang="en-US" dirty="0"/>
              <a:t>ACUA board will serve as the appellate body for credit unions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25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Contact </a:t>
            </a:r>
            <a:r>
              <a:rPr lang="en-US" smtClean="0"/>
              <a:t>Information: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mtClean="0"/>
              <a:t>Sarah </a:t>
            </a:r>
            <a:r>
              <a:rPr lang="en-US" dirty="0" smtClean="0"/>
              <a:t>H. Moore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Administrator, Alabama Credit Union Administration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100 North Union Street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Montgomery, Alabama 36104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/>
              <a:t>334-353-5770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err="1" smtClean="0"/>
              <a:t>Sarah.moore@acua.alabama.gov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5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Observations- First 129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Unions are customer focused</a:t>
            </a:r>
          </a:p>
          <a:p>
            <a:r>
              <a:rPr lang="en-US" dirty="0" smtClean="0"/>
              <a:t>Members are extremely loyal to their credit union</a:t>
            </a:r>
          </a:p>
          <a:p>
            <a:r>
              <a:rPr lang="en-US" dirty="0" smtClean="0"/>
              <a:t>Volunteer Boards spend a great deal of time in the credit unions</a:t>
            </a:r>
          </a:p>
          <a:p>
            <a:r>
              <a:rPr lang="en-US" dirty="0" smtClean="0"/>
              <a:t>Tenure of employees and board members </a:t>
            </a:r>
          </a:p>
          <a:p>
            <a:r>
              <a:rPr lang="en-US" dirty="0" smtClean="0"/>
              <a:t>Relationship between the credit unions and regulators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0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Corporate Governance</a:t>
            </a:r>
          </a:p>
          <a:p>
            <a:pPr lvl="1"/>
            <a:r>
              <a:rPr lang="en-US" dirty="0" smtClean="0"/>
              <a:t>Board, Supervisory Committee and Management</a:t>
            </a:r>
          </a:p>
          <a:p>
            <a:pPr lvl="2"/>
            <a:r>
              <a:rPr lang="en-US" dirty="0"/>
              <a:t>Expertise and Experience </a:t>
            </a:r>
          </a:p>
          <a:p>
            <a:pPr lvl="2"/>
            <a:r>
              <a:rPr lang="en-US" dirty="0"/>
              <a:t>Training</a:t>
            </a:r>
          </a:p>
          <a:p>
            <a:pPr lvl="2"/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Repeat Findings, DORs and Unresolved LUA items</a:t>
            </a:r>
          </a:p>
          <a:p>
            <a:pPr lvl="1"/>
            <a:r>
              <a:rPr lang="en-US" dirty="0" smtClean="0"/>
              <a:t>Approximately 10% of the State’s Credit Unions are in Troubled Status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3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Agency </a:t>
            </a:r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big picture, especially corporate governance</a:t>
            </a:r>
          </a:p>
          <a:p>
            <a:r>
              <a:rPr lang="en-US" dirty="0" smtClean="0"/>
              <a:t>Addressing the “disease” and not just “symptoms”</a:t>
            </a:r>
          </a:p>
          <a:p>
            <a:r>
              <a:rPr lang="en-US" dirty="0" smtClean="0"/>
              <a:t>Ensuring the examiners have the training and expertise needed to perform at a high level</a:t>
            </a:r>
          </a:p>
          <a:p>
            <a:r>
              <a:rPr lang="en-US" dirty="0" smtClean="0"/>
              <a:t>Need to add to staff</a:t>
            </a:r>
          </a:p>
          <a:p>
            <a:pPr lvl="1"/>
            <a:r>
              <a:rPr lang="en-US" dirty="0" smtClean="0"/>
              <a:t>Budget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3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Alabama Credit Union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Act was amended in April 2014 </a:t>
            </a:r>
          </a:p>
          <a:p>
            <a:pPr lvl="1"/>
            <a:r>
              <a:rPr lang="en-US" dirty="0" smtClean="0"/>
              <a:t>Enhanced provision for expulsion of member</a:t>
            </a:r>
          </a:p>
          <a:p>
            <a:pPr lvl="1"/>
            <a:r>
              <a:rPr lang="en-US" dirty="0" smtClean="0"/>
              <a:t>Gave ACUA the ability to cancel or invalidate contracts entered into by a credit union under conservatorship</a:t>
            </a:r>
          </a:p>
          <a:p>
            <a:pPr lvl="1"/>
            <a:r>
              <a:rPr lang="en-US" dirty="0" smtClean="0"/>
              <a:t>Limits the number of petition signatures required to run for the board or office in a credit union to the lesser of 500 members or 1% of the membership</a:t>
            </a:r>
          </a:p>
          <a:p>
            <a:pPr lvl="1"/>
            <a:r>
              <a:rPr lang="en-US" dirty="0" smtClean="0"/>
              <a:t>Code allows for board member compensation in the form of health, life and disability insurance</a:t>
            </a:r>
          </a:p>
          <a:p>
            <a:pPr lvl="1"/>
            <a:r>
              <a:rPr lang="en-US" dirty="0" smtClean="0"/>
              <a:t>Allows ACUA to enter into agreements with NCUA, </a:t>
            </a:r>
            <a:r>
              <a:rPr lang="en-US" dirty="0" err="1" smtClean="0"/>
              <a:t>FinCen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Opportunities remain to improve the Act both for Alabama’s state chartered credit unions and for the ACUA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2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Alabama Credit Union Act</a:t>
            </a:r>
            <a:br>
              <a:rPr lang="en-US" dirty="0" smtClean="0"/>
            </a:br>
            <a:r>
              <a:rPr lang="en-US" dirty="0" smtClean="0"/>
              <a:t>Proposed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Opportunities to increase competitiveness of Alabama’s state chartered credit unions</a:t>
            </a:r>
          </a:p>
          <a:p>
            <a:r>
              <a:rPr lang="en-US" dirty="0" smtClean="0"/>
              <a:t>Administrative orders, confidentiality and due process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7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Alabama Credit Union Act Proposed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Allow credit unions to purchase loans from financial </a:t>
            </a:r>
            <a:r>
              <a:rPr lang="en-US" dirty="0" smtClean="0"/>
              <a:t>institutions </a:t>
            </a:r>
            <a:r>
              <a:rPr lang="en-US" dirty="0"/>
              <a:t>provided a purchased loan is of the nature and type that the credit union could have </a:t>
            </a:r>
            <a:r>
              <a:rPr lang="en-US" dirty="0" smtClean="0"/>
              <a:t>originated</a:t>
            </a:r>
            <a:endParaRPr lang="en-US" dirty="0"/>
          </a:p>
          <a:p>
            <a:r>
              <a:rPr lang="en-US" dirty="0"/>
              <a:t>Allow State Chartered Credit Unions to compensate directors</a:t>
            </a:r>
          </a:p>
          <a:p>
            <a:pPr lvl="1"/>
            <a:r>
              <a:rPr lang="en-US" dirty="0"/>
              <a:t>To attract and/or retain board and committee members with the requisite expertise to oversee the operation and strategic direction of the credit union</a:t>
            </a:r>
          </a:p>
          <a:p>
            <a:pPr lvl="1"/>
            <a:r>
              <a:rPr lang="en-US" dirty="0"/>
              <a:t>Director and committee member compensation must be tied to participation and attendance at board or committee </a:t>
            </a:r>
            <a:r>
              <a:rPr lang="en-US" dirty="0" smtClean="0"/>
              <a:t>meetings</a:t>
            </a:r>
            <a:endParaRPr lang="en-US" dirty="0"/>
          </a:p>
          <a:p>
            <a:pPr lvl="1"/>
            <a:r>
              <a:rPr lang="en-US" dirty="0"/>
              <a:t>Compensation of directors and committee members must be disclosed in the annual report of the credit </a:t>
            </a:r>
            <a:r>
              <a:rPr lang="en-US" dirty="0" smtClean="0"/>
              <a:t>union</a:t>
            </a:r>
            <a:endParaRPr lang="en-US" dirty="0"/>
          </a:p>
          <a:p>
            <a:pPr lvl="1"/>
            <a:r>
              <a:rPr lang="en-US" dirty="0"/>
              <a:t>Director and committee member compensation should be commensurate with the size and complexity of the credit </a:t>
            </a:r>
            <a:r>
              <a:rPr lang="en-US" dirty="0" smtClean="0"/>
              <a:t>union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7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Alabama Credit Union Act</a:t>
            </a:r>
            <a:br>
              <a:rPr lang="en-US" dirty="0" smtClean="0"/>
            </a:br>
            <a:r>
              <a:rPr lang="en-US" dirty="0" smtClean="0"/>
              <a:t> Proposed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Compensation </a:t>
            </a:r>
            <a:r>
              <a:rPr lang="en-US" dirty="0"/>
              <a:t>of directors and </a:t>
            </a:r>
            <a:r>
              <a:rPr lang="en-US" dirty="0" smtClean="0"/>
              <a:t>committee members, continued...</a:t>
            </a:r>
          </a:p>
          <a:p>
            <a:pPr>
              <a:buSzPct val="165000"/>
              <a:buFont typeface="Arial"/>
              <a:buChar char="•"/>
            </a:pPr>
            <a:r>
              <a:rPr lang="en-US" dirty="0" smtClean="0"/>
              <a:t>Compensation of directors and committee members should </a:t>
            </a:r>
            <a:r>
              <a:rPr lang="en-US" dirty="0"/>
              <a:t>be adjusted or suspended if net worth of the credit union or profitability of the credit union does not support payment of directors and committee </a:t>
            </a:r>
            <a:r>
              <a:rPr lang="en-US" dirty="0" smtClean="0"/>
              <a:t>members</a:t>
            </a:r>
            <a:endParaRPr lang="en-US" dirty="0"/>
          </a:p>
          <a:p>
            <a:r>
              <a:rPr lang="en-US" dirty="0" smtClean="0"/>
              <a:t>Compensation </a:t>
            </a:r>
            <a:r>
              <a:rPr lang="en-US" dirty="0"/>
              <a:t>may be in the form of cash or </a:t>
            </a:r>
            <a:r>
              <a:rPr lang="en-US" dirty="0" smtClean="0"/>
              <a:t>benefits </a:t>
            </a:r>
            <a:r>
              <a:rPr lang="en-US" dirty="0"/>
              <a:t>commensurate with benefits provided to employees of the credit union such as reasonable health, life, accident and similar insurance </a:t>
            </a:r>
            <a:r>
              <a:rPr lang="en-US" dirty="0" smtClean="0"/>
              <a:t>protection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5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Alabama Credit Union Act</a:t>
            </a:r>
            <a:br>
              <a:rPr lang="en-US" dirty="0"/>
            </a:br>
            <a:r>
              <a:rPr lang="en-US" dirty="0"/>
              <a:t> Proposed Revisions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44990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Compensation of directors and committee members, continued…</a:t>
            </a:r>
          </a:p>
          <a:p>
            <a:r>
              <a:rPr lang="en-US" dirty="0" smtClean="0"/>
              <a:t>Directors</a:t>
            </a:r>
            <a:r>
              <a:rPr lang="en-US" dirty="0"/>
              <a:t>, officers, and committee members may be reimbursed for necessary expenses incidental to the performance of the official business of the credit </a:t>
            </a:r>
            <a:r>
              <a:rPr lang="en-US" dirty="0" smtClean="0"/>
              <a:t>union </a:t>
            </a:r>
            <a:endParaRPr lang="en-US" dirty="0"/>
          </a:p>
          <a:p>
            <a:r>
              <a:rPr lang="en-US" dirty="0"/>
              <a:t>Liability and indemnification of officers, directors, and members of the governing body of a credit union shall be the same as provided for a qualified entity in Title 10A, the Alabama Business and Nonprofit Entity Code; provided, however, that a credit union may not indemnify officers, directors, and members of the governing body of a credit union against actions brought in connection with willful violations of this </a:t>
            </a:r>
            <a:r>
              <a:rPr lang="en-US" dirty="0" smtClean="0"/>
              <a:t>Title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5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483</TotalTime>
  <Words>833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News Gothic MT</vt:lpstr>
      <vt:lpstr>Wingdings 2</vt:lpstr>
      <vt:lpstr>Breeze</vt:lpstr>
      <vt:lpstr>Alabama Credit Union Administration </vt:lpstr>
      <vt:lpstr>Observations- First 129 Days</vt:lpstr>
      <vt:lpstr>Examination Focus</vt:lpstr>
      <vt:lpstr>  Agency Focus</vt:lpstr>
      <vt:lpstr>Alabama Credit Union Act</vt:lpstr>
      <vt:lpstr>Alabama Credit Union Act Proposed Revisions</vt:lpstr>
      <vt:lpstr>Alabama Credit Union Act Proposed Revisions</vt:lpstr>
      <vt:lpstr>Alabama Credit Union Act  Proposed Revisions</vt:lpstr>
      <vt:lpstr>Alabama Credit Union Act  Proposed Revisions</vt:lpstr>
      <vt:lpstr>Alabama Credit Union Act  Proposed Revisions</vt:lpstr>
      <vt:lpstr>Alabama Credit Union Act Proposed Revisions</vt:lpstr>
      <vt:lpstr>Alabama Credit Union Act Proposed Revisions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Credit Union Administration</dc:title>
  <dc:creator>User</dc:creator>
  <cp:lastModifiedBy>Reeves, Jan</cp:lastModifiedBy>
  <cp:revision>47</cp:revision>
  <cp:lastPrinted>2014-11-04T16:30:35Z</cp:lastPrinted>
  <dcterms:created xsi:type="dcterms:W3CDTF">2014-11-03T15:31:52Z</dcterms:created>
  <dcterms:modified xsi:type="dcterms:W3CDTF">2014-11-10T16:44:39Z</dcterms:modified>
</cp:coreProperties>
</file>