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1"/>
  </p:notesMasterIdLst>
  <p:handoutMasterIdLst>
    <p:handoutMasterId r:id="rId32"/>
  </p:handoutMasterIdLst>
  <p:sldIdLst>
    <p:sldId id="256" r:id="rId2"/>
    <p:sldId id="258" r:id="rId3"/>
    <p:sldId id="337" r:id="rId4"/>
    <p:sldId id="307" r:id="rId5"/>
    <p:sldId id="309" r:id="rId6"/>
    <p:sldId id="311" r:id="rId7"/>
    <p:sldId id="353" r:id="rId8"/>
    <p:sldId id="347" r:id="rId9"/>
    <p:sldId id="281" r:id="rId10"/>
    <p:sldId id="276" r:id="rId11"/>
    <p:sldId id="333" r:id="rId12"/>
    <p:sldId id="334" r:id="rId13"/>
    <p:sldId id="335" r:id="rId14"/>
    <p:sldId id="265" r:id="rId15"/>
    <p:sldId id="343" r:id="rId16"/>
    <p:sldId id="345" r:id="rId17"/>
    <p:sldId id="350" r:id="rId18"/>
    <p:sldId id="341" r:id="rId19"/>
    <p:sldId id="340" r:id="rId20"/>
    <p:sldId id="349" r:id="rId21"/>
    <p:sldId id="356" r:id="rId22"/>
    <p:sldId id="357" r:id="rId23"/>
    <p:sldId id="319" r:id="rId24"/>
    <p:sldId id="320" r:id="rId25"/>
    <p:sldId id="321" r:id="rId26"/>
    <p:sldId id="331" r:id="rId27"/>
    <p:sldId id="329" r:id="rId28"/>
    <p:sldId id="294" r:id="rId29"/>
    <p:sldId id="273" r:id="rId3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1D35"/>
    <a:srgbClr val="0035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90898" autoAdjust="0"/>
  </p:normalViewPr>
  <p:slideViewPr>
    <p:cSldViewPr>
      <p:cViewPr varScale="1">
        <p:scale>
          <a:sx n="85" d="100"/>
          <a:sy n="85" d="100"/>
        </p:scale>
        <p:origin x="48" y="1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1"/>
            <a:ext cx="3037840" cy="464820"/>
          </a:xfrm>
          <a:prstGeom prst="rect">
            <a:avLst/>
          </a:prstGeom>
          <a:noFill/>
          <a:ln w="9525">
            <a:noFill/>
            <a:miter lim="800000"/>
            <a:headEnd/>
            <a:tailEnd/>
          </a:ln>
          <a:effectLst/>
        </p:spPr>
        <p:txBody>
          <a:bodyPr vert="horz" wrap="square" lIns="94009" tIns="47005" rIns="94009" bIns="47005" numCol="1" anchor="t" anchorCtr="0" compatLnSpc="1">
            <a:prstTxWarp prst="textNoShape">
              <a:avLst/>
            </a:prstTxWarp>
          </a:bodyPr>
          <a:lstStyle>
            <a:lvl1pPr eaLnBrk="1" hangingPunct="1">
              <a:defRPr sz="1200">
                <a:latin typeface="Times New Roman" pitchFamily="18" charset="0"/>
              </a:defRPr>
            </a:lvl1pPr>
          </a:lstStyle>
          <a:p>
            <a:endParaRPr lang="en-US" dirty="0"/>
          </a:p>
        </p:txBody>
      </p:sp>
      <p:sp>
        <p:nvSpPr>
          <p:cNvPr id="18435" name="Rectangle 3"/>
          <p:cNvSpPr>
            <a:spLocks noGrp="1" noChangeArrowheads="1"/>
          </p:cNvSpPr>
          <p:nvPr>
            <p:ph type="dt" sz="quarter" idx="1"/>
          </p:nvPr>
        </p:nvSpPr>
        <p:spPr bwMode="auto">
          <a:xfrm>
            <a:off x="3972560" y="1"/>
            <a:ext cx="3037840" cy="464820"/>
          </a:xfrm>
          <a:prstGeom prst="rect">
            <a:avLst/>
          </a:prstGeom>
          <a:noFill/>
          <a:ln w="9525">
            <a:noFill/>
            <a:miter lim="800000"/>
            <a:headEnd/>
            <a:tailEnd/>
          </a:ln>
          <a:effectLst/>
        </p:spPr>
        <p:txBody>
          <a:bodyPr vert="horz" wrap="square" lIns="94009" tIns="47005" rIns="94009" bIns="47005" numCol="1" anchor="t" anchorCtr="0" compatLnSpc="1">
            <a:prstTxWarp prst="textNoShape">
              <a:avLst/>
            </a:prstTxWarp>
          </a:bodyPr>
          <a:lstStyle>
            <a:lvl1pPr algn="r" eaLnBrk="1" hangingPunct="1">
              <a:defRPr sz="1200">
                <a:latin typeface="Times New Roman" pitchFamily="18" charset="0"/>
              </a:defRPr>
            </a:lvl1pPr>
          </a:lstStyle>
          <a:p>
            <a:endParaRPr lang="en-US" dirty="0"/>
          </a:p>
        </p:txBody>
      </p:sp>
      <p:sp>
        <p:nvSpPr>
          <p:cNvPr id="18436"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4009" tIns="47005" rIns="94009" bIns="47005" numCol="1" anchor="b" anchorCtr="0" compatLnSpc="1">
            <a:prstTxWarp prst="textNoShape">
              <a:avLst/>
            </a:prstTxWarp>
          </a:bodyPr>
          <a:lstStyle>
            <a:lvl1pPr eaLnBrk="1" hangingPunct="1">
              <a:defRPr sz="1200">
                <a:latin typeface="Times New Roman" pitchFamily="18" charset="0"/>
              </a:defRPr>
            </a:lvl1pPr>
          </a:lstStyle>
          <a:p>
            <a:endParaRPr lang="en-US" dirty="0"/>
          </a:p>
        </p:txBody>
      </p:sp>
      <p:sp>
        <p:nvSpPr>
          <p:cNvPr id="18437"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4009" tIns="47005" rIns="94009" bIns="47005" numCol="1" anchor="b" anchorCtr="0" compatLnSpc="1">
            <a:prstTxWarp prst="textNoShape">
              <a:avLst/>
            </a:prstTxWarp>
          </a:bodyPr>
          <a:lstStyle>
            <a:lvl1pPr algn="r" eaLnBrk="1" hangingPunct="1">
              <a:defRPr sz="1200">
                <a:latin typeface="Times New Roman" pitchFamily="18" charset="0"/>
              </a:defRPr>
            </a:lvl1pPr>
          </a:lstStyle>
          <a:p>
            <a:fld id="{0B201828-930D-4D9C-9C9D-F84860F5A6E4}" type="slidenum">
              <a:rPr lang="en-US"/>
              <a:pPr/>
              <a:t>‹#›</a:t>
            </a:fld>
            <a:endParaRPr lang="en-US" dirty="0"/>
          </a:p>
        </p:txBody>
      </p:sp>
    </p:spTree>
    <p:extLst>
      <p:ext uri="{BB962C8B-B14F-4D97-AF65-F5344CB8AC3E}">
        <p14:creationId xmlns:p14="http://schemas.microsoft.com/office/powerpoint/2010/main" val="735568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3037840" cy="464820"/>
          </a:xfrm>
          <a:prstGeom prst="rect">
            <a:avLst/>
          </a:prstGeom>
          <a:noFill/>
          <a:ln w="9525">
            <a:noFill/>
            <a:miter lim="800000"/>
            <a:headEnd/>
            <a:tailEnd/>
          </a:ln>
          <a:effectLst/>
        </p:spPr>
        <p:txBody>
          <a:bodyPr vert="horz" wrap="square" lIns="94009" tIns="47005" rIns="94009" bIns="47005" numCol="1" anchor="t" anchorCtr="0" compatLnSpc="1">
            <a:prstTxWarp prst="textNoShape">
              <a:avLst/>
            </a:prstTxWarp>
          </a:bodyPr>
          <a:lstStyle>
            <a:lvl1pPr>
              <a:defRPr sz="1200"/>
            </a:lvl1pPr>
          </a:lstStyle>
          <a:p>
            <a:endParaRPr lang="en-US" dirty="0"/>
          </a:p>
        </p:txBody>
      </p:sp>
      <p:sp>
        <p:nvSpPr>
          <p:cNvPr id="43011" name="Rectangle 3"/>
          <p:cNvSpPr>
            <a:spLocks noGrp="1" noChangeArrowheads="1"/>
          </p:cNvSpPr>
          <p:nvPr>
            <p:ph type="dt" idx="1"/>
          </p:nvPr>
        </p:nvSpPr>
        <p:spPr bwMode="auto">
          <a:xfrm>
            <a:off x="3972560" y="1"/>
            <a:ext cx="3037840" cy="464820"/>
          </a:xfrm>
          <a:prstGeom prst="rect">
            <a:avLst/>
          </a:prstGeom>
          <a:noFill/>
          <a:ln w="9525">
            <a:noFill/>
            <a:miter lim="800000"/>
            <a:headEnd/>
            <a:tailEnd/>
          </a:ln>
          <a:effectLst/>
        </p:spPr>
        <p:txBody>
          <a:bodyPr vert="horz" wrap="square" lIns="94009" tIns="47005" rIns="94009" bIns="47005" numCol="1" anchor="t" anchorCtr="0" compatLnSpc="1">
            <a:prstTxWarp prst="textNoShape">
              <a:avLst/>
            </a:prstTxWarp>
          </a:bodyPr>
          <a:lstStyle>
            <a:lvl1pPr algn="r">
              <a:defRPr sz="1200"/>
            </a:lvl1pPr>
          </a:lstStyle>
          <a:p>
            <a:endParaRPr lang="en-US" dirty="0"/>
          </a:p>
        </p:txBody>
      </p:sp>
      <p:sp>
        <p:nvSpPr>
          <p:cNvPr id="43012" name="Rectangle 4"/>
          <p:cNvSpPr>
            <a:spLocks noGrp="1" noRot="1" noChangeAspect="1" noChangeArrowheads="1" noTextEdit="1"/>
          </p:cNvSpPr>
          <p:nvPr>
            <p:ph type="sldImg" idx="2"/>
          </p:nvPr>
        </p:nvSpPr>
        <p:spPr bwMode="auto">
          <a:xfrm>
            <a:off x="1179513" y="696913"/>
            <a:ext cx="4651375" cy="3487737"/>
          </a:xfrm>
          <a:prstGeom prst="rect">
            <a:avLst/>
          </a:prstGeom>
          <a:noFill/>
          <a:ln w="9525">
            <a:solidFill>
              <a:srgbClr val="000000"/>
            </a:solidFill>
            <a:miter lim="800000"/>
            <a:headEnd/>
            <a:tailEnd/>
          </a:ln>
          <a:effectLst/>
        </p:spPr>
      </p:sp>
      <p:sp>
        <p:nvSpPr>
          <p:cNvPr id="43013" name="Rectangle 5"/>
          <p:cNvSpPr>
            <a:spLocks noGrp="1" noChangeArrowheads="1"/>
          </p:cNvSpPr>
          <p:nvPr>
            <p:ph type="body" sz="quarter" idx="3"/>
          </p:nvPr>
        </p:nvSpPr>
        <p:spPr bwMode="auto">
          <a:xfrm>
            <a:off x="934720" y="4415791"/>
            <a:ext cx="5140960" cy="4183380"/>
          </a:xfrm>
          <a:prstGeom prst="rect">
            <a:avLst/>
          </a:prstGeom>
          <a:noFill/>
          <a:ln w="9525">
            <a:noFill/>
            <a:miter lim="800000"/>
            <a:headEnd/>
            <a:tailEnd/>
          </a:ln>
          <a:effectLst/>
        </p:spPr>
        <p:txBody>
          <a:bodyPr vert="horz" wrap="square" lIns="94009" tIns="47005" rIns="94009" bIns="4700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4"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4009" tIns="47005" rIns="94009" bIns="47005" numCol="1" anchor="b" anchorCtr="0" compatLnSpc="1">
            <a:prstTxWarp prst="textNoShape">
              <a:avLst/>
            </a:prstTxWarp>
          </a:bodyPr>
          <a:lstStyle>
            <a:lvl1pPr>
              <a:defRPr sz="1200"/>
            </a:lvl1pPr>
          </a:lstStyle>
          <a:p>
            <a:endParaRPr lang="en-US" dirty="0"/>
          </a:p>
        </p:txBody>
      </p:sp>
      <p:sp>
        <p:nvSpPr>
          <p:cNvPr id="43015"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4009" tIns="47005" rIns="94009" bIns="47005" numCol="1" anchor="b" anchorCtr="0" compatLnSpc="1">
            <a:prstTxWarp prst="textNoShape">
              <a:avLst/>
            </a:prstTxWarp>
          </a:bodyPr>
          <a:lstStyle>
            <a:lvl1pPr algn="r">
              <a:defRPr sz="1200"/>
            </a:lvl1pPr>
          </a:lstStyle>
          <a:p>
            <a:fld id="{AFE1BF9A-7218-48DE-81FF-147961179FB0}" type="slidenum">
              <a:rPr lang="en-US"/>
              <a:pPr/>
              <a:t>‹#›</a:t>
            </a:fld>
            <a:endParaRPr lang="en-US" dirty="0"/>
          </a:p>
        </p:txBody>
      </p:sp>
    </p:spTree>
    <p:extLst>
      <p:ext uri="{BB962C8B-B14F-4D97-AF65-F5344CB8AC3E}">
        <p14:creationId xmlns:p14="http://schemas.microsoft.com/office/powerpoint/2010/main" val="1426823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E1BF9A-7218-48DE-81FF-147961179FB0}" type="slidenum">
              <a:rPr lang="en-US" smtClean="0"/>
              <a:pPr/>
              <a:t>1</a:t>
            </a:fld>
            <a:endParaRPr lang="en-US" dirty="0"/>
          </a:p>
        </p:txBody>
      </p:sp>
    </p:spTree>
    <p:extLst>
      <p:ext uri="{BB962C8B-B14F-4D97-AF65-F5344CB8AC3E}">
        <p14:creationId xmlns:p14="http://schemas.microsoft.com/office/powerpoint/2010/main" val="2384794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E1BF9A-7218-48DE-81FF-147961179FB0}" type="slidenum">
              <a:rPr lang="en-US" smtClean="0"/>
              <a:pPr/>
              <a:t>2</a:t>
            </a:fld>
            <a:endParaRPr lang="en-US" dirty="0"/>
          </a:p>
        </p:txBody>
      </p:sp>
    </p:spTree>
    <p:extLst>
      <p:ext uri="{BB962C8B-B14F-4D97-AF65-F5344CB8AC3E}">
        <p14:creationId xmlns:p14="http://schemas.microsoft.com/office/powerpoint/2010/main" val="1759965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E1BF9A-7218-48DE-81FF-147961179FB0}" type="slidenum">
              <a:rPr lang="en-US" smtClean="0"/>
              <a:pPr/>
              <a:t>9</a:t>
            </a:fld>
            <a:endParaRPr lang="en-US" dirty="0"/>
          </a:p>
        </p:txBody>
      </p:sp>
    </p:spTree>
    <p:extLst>
      <p:ext uri="{BB962C8B-B14F-4D97-AF65-F5344CB8AC3E}">
        <p14:creationId xmlns:p14="http://schemas.microsoft.com/office/powerpoint/2010/main" val="615038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E1BF9A-7218-48DE-81FF-147961179FB0}" type="slidenum">
              <a:rPr lang="en-US" smtClean="0"/>
              <a:pPr/>
              <a:t>10</a:t>
            </a:fld>
            <a:endParaRPr lang="en-US" dirty="0"/>
          </a:p>
        </p:txBody>
      </p:sp>
    </p:spTree>
    <p:extLst>
      <p:ext uri="{BB962C8B-B14F-4D97-AF65-F5344CB8AC3E}">
        <p14:creationId xmlns:p14="http://schemas.microsoft.com/office/powerpoint/2010/main" val="191351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E1BF9A-7218-48DE-81FF-147961179FB0}" type="slidenum">
              <a:rPr lang="en-US" smtClean="0"/>
              <a:pPr/>
              <a:t>14</a:t>
            </a:fld>
            <a:endParaRPr lang="en-US" dirty="0"/>
          </a:p>
        </p:txBody>
      </p:sp>
    </p:spTree>
    <p:extLst>
      <p:ext uri="{BB962C8B-B14F-4D97-AF65-F5344CB8AC3E}">
        <p14:creationId xmlns:p14="http://schemas.microsoft.com/office/powerpoint/2010/main" val="4114970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E1BF9A-7218-48DE-81FF-147961179FB0}" type="slidenum">
              <a:rPr lang="en-US" smtClean="0"/>
              <a:pPr/>
              <a:t>20</a:t>
            </a:fld>
            <a:endParaRPr lang="en-US" dirty="0"/>
          </a:p>
        </p:txBody>
      </p:sp>
    </p:spTree>
    <p:extLst>
      <p:ext uri="{BB962C8B-B14F-4D97-AF65-F5344CB8AC3E}">
        <p14:creationId xmlns:p14="http://schemas.microsoft.com/office/powerpoint/2010/main" val="496810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E1BF9A-7218-48DE-81FF-147961179FB0}" type="slidenum">
              <a:rPr lang="en-US" smtClean="0"/>
              <a:pPr/>
              <a:t>28</a:t>
            </a:fld>
            <a:endParaRPr lang="en-US" dirty="0"/>
          </a:p>
        </p:txBody>
      </p:sp>
    </p:spTree>
    <p:extLst>
      <p:ext uri="{BB962C8B-B14F-4D97-AF65-F5344CB8AC3E}">
        <p14:creationId xmlns:p14="http://schemas.microsoft.com/office/powerpoint/2010/main" val="1481846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E1BF9A-7218-48DE-81FF-147961179FB0}" type="slidenum">
              <a:rPr lang="en-US" smtClean="0"/>
              <a:pPr/>
              <a:t>29</a:t>
            </a:fld>
            <a:endParaRPr lang="en-US" dirty="0"/>
          </a:p>
        </p:txBody>
      </p:sp>
    </p:spTree>
    <p:extLst>
      <p:ext uri="{BB962C8B-B14F-4D97-AF65-F5344CB8AC3E}">
        <p14:creationId xmlns:p14="http://schemas.microsoft.com/office/powerpoint/2010/main" val="2148662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9F1B596-E8D0-4DEC-A6EF-E87A10C307A8}" type="slidenum">
              <a:rPr lang="en-US" altLang="en-US"/>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7A9F8AE-D06E-4011-BFD2-A420F10B8977}" type="slidenum">
              <a:rPr lang="en-US" altLang="en-US"/>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6450" y="-11113"/>
            <a:ext cx="1733550" cy="61071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1113"/>
            <a:ext cx="5048250" cy="6107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6A5C32E-55F1-498A-8F24-8E220F003E86}" type="slidenum">
              <a:rPr lang="en-US" altLang="en-US"/>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05F05812-BF0E-4B1E-94B7-A33781E3488B}" type="slidenum">
              <a:rPr lang="en-US" altLang="en-US"/>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2EFFDC1C-AE47-4610-8816-E4CDECE1AA1C}" type="slidenum">
              <a:rPr lang="en-US" altLang="en-US"/>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314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52900" y="1295400"/>
            <a:ext cx="3314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D29099E1-8B70-404F-81E3-25730DCE90E2}" type="slidenum">
              <a:rPr lang="en-US" altLang="en-US"/>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77944FC1-2828-4BC9-ABA4-3DFFF3BCE617}" type="slidenum">
              <a:rPr lang="en-US" altLang="en-US"/>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28E25DD1-E359-46D9-8D71-46383DB15D52}" type="slidenum">
              <a:rPr lang="en-US" altLang="en-US"/>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BBEC68B8-177A-4FC0-9244-B180DB120389}" type="slidenum">
              <a:rPr lang="en-US" altLang="en-US"/>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D99B417-F29B-4721-9D5D-79750E6B06DB}" type="slidenum">
              <a:rPr lang="en-US" altLang="en-US"/>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7DBEB3C4-82BD-4ECD-A161-8CEC86D2EB5A}" type="slidenum">
              <a:rPr lang="en-US" altLang="en-US"/>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grpSp>
        <p:nvGrpSpPr>
          <p:cNvPr id="41986" name="Group 2"/>
          <p:cNvGrpSpPr>
            <a:grpSpLocks/>
          </p:cNvGrpSpPr>
          <p:nvPr/>
        </p:nvGrpSpPr>
        <p:grpSpPr bwMode="auto">
          <a:xfrm>
            <a:off x="6553200" y="0"/>
            <a:ext cx="3048000" cy="6864350"/>
            <a:chOff x="4320" y="0"/>
            <a:chExt cx="1536" cy="4324"/>
          </a:xfrm>
        </p:grpSpPr>
        <p:sp>
          <p:nvSpPr>
            <p:cNvPr id="41987" name="Rectangle 3"/>
            <p:cNvSpPr>
              <a:spLocks noChangeArrowheads="1"/>
            </p:cNvSpPr>
            <p:nvPr/>
          </p:nvSpPr>
          <p:spPr bwMode="auto">
            <a:xfrm>
              <a:off x="5184" y="0"/>
              <a:ext cx="576" cy="4320"/>
            </a:xfrm>
            <a:prstGeom prst="rect">
              <a:avLst/>
            </a:prstGeom>
            <a:solidFill>
              <a:srgbClr val="003399"/>
            </a:solidFill>
            <a:ln w="9525">
              <a:noFill/>
              <a:miter lim="800000"/>
              <a:headEnd/>
              <a:tailEnd/>
            </a:ln>
            <a:effectLst/>
          </p:spPr>
          <p:txBody>
            <a:bodyPr wrap="none" anchor="ctr"/>
            <a:lstStyle/>
            <a:p>
              <a:endParaRPr lang="en-US" dirty="0"/>
            </a:p>
          </p:txBody>
        </p:sp>
        <p:sp>
          <p:nvSpPr>
            <p:cNvPr id="41988" name="AutoShape 4"/>
            <p:cNvSpPr>
              <a:spLocks noChangeArrowheads="1"/>
            </p:cNvSpPr>
            <p:nvPr/>
          </p:nvSpPr>
          <p:spPr bwMode="auto">
            <a:xfrm rot="-11103128">
              <a:off x="4320" y="4"/>
              <a:ext cx="1536" cy="4320"/>
            </a:xfrm>
            <a:prstGeom prst="moon">
              <a:avLst>
                <a:gd name="adj" fmla="val 47639"/>
              </a:avLst>
            </a:prstGeom>
            <a:solidFill>
              <a:srgbClr val="003399"/>
            </a:solidFill>
            <a:ln w="9525">
              <a:noFill/>
              <a:miter lim="800000"/>
              <a:headEnd/>
              <a:tailEnd/>
            </a:ln>
            <a:effectLst/>
          </p:spPr>
          <p:txBody>
            <a:bodyPr wrap="none" anchor="ctr"/>
            <a:lstStyle/>
            <a:p>
              <a:endParaRPr lang="en-US" dirty="0"/>
            </a:p>
          </p:txBody>
        </p:sp>
        <p:sp>
          <p:nvSpPr>
            <p:cNvPr id="41989" name="Rectangle 5"/>
            <p:cNvSpPr>
              <a:spLocks noChangeArrowheads="1"/>
            </p:cNvSpPr>
            <p:nvPr/>
          </p:nvSpPr>
          <p:spPr bwMode="auto">
            <a:xfrm>
              <a:off x="4752" y="0"/>
              <a:ext cx="528" cy="672"/>
            </a:xfrm>
            <a:prstGeom prst="rect">
              <a:avLst/>
            </a:prstGeom>
            <a:solidFill>
              <a:srgbClr val="003399"/>
            </a:solidFill>
            <a:ln w="9525">
              <a:noFill/>
              <a:miter lim="800000"/>
              <a:headEnd/>
              <a:tailEnd/>
            </a:ln>
            <a:effectLst/>
          </p:spPr>
          <p:txBody>
            <a:bodyPr wrap="none" anchor="ctr"/>
            <a:lstStyle/>
            <a:p>
              <a:endParaRPr lang="en-US" dirty="0"/>
            </a:p>
          </p:txBody>
        </p:sp>
        <p:sp>
          <p:nvSpPr>
            <p:cNvPr id="41990" name="Rectangle 6"/>
            <p:cNvSpPr>
              <a:spLocks noChangeArrowheads="1"/>
            </p:cNvSpPr>
            <p:nvPr/>
          </p:nvSpPr>
          <p:spPr bwMode="auto">
            <a:xfrm>
              <a:off x="4752" y="4080"/>
              <a:ext cx="528" cy="240"/>
            </a:xfrm>
            <a:prstGeom prst="rect">
              <a:avLst/>
            </a:prstGeom>
            <a:solidFill>
              <a:srgbClr val="003399"/>
            </a:solidFill>
            <a:ln w="9525">
              <a:noFill/>
              <a:miter lim="800000"/>
              <a:headEnd/>
              <a:tailEnd/>
            </a:ln>
            <a:effectLst/>
          </p:spPr>
          <p:txBody>
            <a:bodyPr wrap="none" anchor="ctr"/>
            <a:lstStyle/>
            <a:p>
              <a:endParaRPr lang="en-US" dirty="0"/>
            </a:p>
          </p:txBody>
        </p:sp>
      </p:grpSp>
      <p:sp>
        <p:nvSpPr>
          <p:cNvPr id="41991"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41992"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41993"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0205A9C-4B3D-4FFE-B6A6-E70A80887F1F}" type="slidenum">
              <a:rPr lang="en-US" altLang="en-US"/>
              <a:pPr/>
              <a:t>‹#›</a:t>
            </a:fld>
            <a:endParaRPr lang="en-US" altLang="en-US" dirty="0"/>
          </a:p>
        </p:txBody>
      </p:sp>
      <p:sp>
        <p:nvSpPr>
          <p:cNvPr id="41994" name="AutoShape 10"/>
          <p:cNvSpPr>
            <a:spLocks noChangeArrowheads="1"/>
          </p:cNvSpPr>
          <p:nvPr/>
        </p:nvSpPr>
        <p:spPr bwMode="auto">
          <a:xfrm>
            <a:off x="6096000" y="-152400"/>
            <a:ext cx="1600200" cy="914400"/>
          </a:xfrm>
          <a:prstGeom prst="flowChartTerminator">
            <a:avLst/>
          </a:prstGeom>
          <a:solidFill>
            <a:schemeClr val="tx1"/>
          </a:solidFill>
          <a:ln w="9525">
            <a:noFill/>
            <a:miter lim="800000"/>
            <a:headEnd/>
            <a:tailEnd/>
          </a:ln>
          <a:effectLst/>
        </p:spPr>
        <p:txBody>
          <a:bodyPr wrap="none" anchor="ctr"/>
          <a:lstStyle/>
          <a:p>
            <a:endParaRPr lang="en-US" dirty="0"/>
          </a:p>
        </p:txBody>
      </p:sp>
      <p:sp>
        <p:nvSpPr>
          <p:cNvPr id="41995" name="Rectangle 11"/>
          <p:cNvSpPr>
            <a:spLocks noChangeArrowheads="1"/>
          </p:cNvSpPr>
          <p:nvPr/>
        </p:nvSpPr>
        <p:spPr bwMode="auto">
          <a:xfrm>
            <a:off x="0" y="0"/>
            <a:ext cx="6477000" cy="762000"/>
          </a:xfrm>
          <a:prstGeom prst="rect">
            <a:avLst/>
          </a:prstGeom>
          <a:solidFill>
            <a:schemeClr val="tx1"/>
          </a:solidFill>
          <a:ln w="9525">
            <a:noFill/>
            <a:miter lim="800000"/>
            <a:headEnd/>
            <a:tailEnd/>
          </a:ln>
          <a:effectLst/>
        </p:spPr>
        <p:txBody>
          <a:bodyPr wrap="none" anchor="ctr"/>
          <a:lstStyle/>
          <a:p>
            <a:endParaRPr lang="en-US" dirty="0"/>
          </a:p>
        </p:txBody>
      </p:sp>
      <p:sp>
        <p:nvSpPr>
          <p:cNvPr id="41996" name="Rectangle 12"/>
          <p:cNvSpPr>
            <a:spLocks noGrp="1" noChangeArrowheads="1"/>
          </p:cNvSpPr>
          <p:nvPr>
            <p:ph type="title"/>
          </p:nvPr>
        </p:nvSpPr>
        <p:spPr bwMode="auto">
          <a:xfrm>
            <a:off x="685800" y="-11113"/>
            <a:ext cx="6934200" cy="7620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 L I C K  T O  E D I T</a:t>
            </a:r>
          </a:p>
        </p:txBody>
      </p:sp>
      <p:sp>
        <p:nvSpPr>
          <p:cNvPr id="41997" name="Rectangle 13"/>
          <p:cNvSpPr>
            <a:spLocks noGrp="1" noChangeArrowheads="1"/>
          </p:cNvSpPr>
          <p:nvPr>
            <p:ph type="body" idx="1"/>
          </p:nvPr>
        </p:nvSpPr>
        <p:spPr bwMode="auto">
          <a:xfrm>
            <a:off x="685800" y="1295400"/>
            <a:ext cx="67818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41998" name="Picture 14" descr="Baker Hill Logo Reversed"/>
          <p:cNvPicPr>
            <a:picLocks noChangeAspect="1" noChangeArrowheads="1"/>
          </p:cNvPicPr>
          <p:nvPr/>
        </p:nvPicPr>
        <p:blipFill>
          <a:blip r:embed="rId13" cstate="print">
            <a:clrChange>
              <a:clrFrom>
                <a:srgbClr val="000000"/>
              </a:clrFrom>
              <a:clrTo>
                <a:srgbClr val="000000">
                  <a:alpha val="0"/>
                </a:srgbClr>
              </a:clrTo>
            </a:clrChange>
          </a:blip>
          <a:srcRect/>
          <a:stretch>
            <a:fillRect/>
          </a:stretch>
        </p:blipFill>
        <p:spPr bwMode="auto">
          <a:xfrm>
            <a:off x="7391400" y="6215063"/>
            <a:ext cx="1643063" cy="566737"/>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0" fontAlgn="base" hangingPunct="0">
        <a:spcBef>
          <a:spcPct val="0"/>
        </a:spcBef>
        <a:spcAft>
          <a:spcPct val="0"/>
        </a:spcAft>
        <a:defRPr b="1">
          <a:solidFill>
            <a:schemeClr val="bg1"/>
          </a:solidFill>
          <a:latin typeface="+mj-lt"/>
          <a:ea typeface="+mj-ea"/>
          <a:cs typeface="+mj-cs"/>
        </a:defRPr>
      </a:lvl1pPr>
      <a:lvl2pPr algn="l" rtl="0" eaLnBrk="0" fontAlgn="base" hangingPunct="0">
        <a:spcBef>
          <a:spcPct val="0"/>
        </a:spcBef>
        <a:spcAft>
          <a:spcPct val="0"/>
        </a:spcAft>
        <a:defRPr b="1">
          <a:solidFill>
            <a:schemeClr val="bg1"/>
          </a:solidFill>
          <a:latin typeface="Arial" charset="0"/>
        </a:defRPr>
      </a:lvl2pPr>
      <a:lvl3pPr algn="l" rtl="0" eaLnBrk="0" fontAlgn="base" hangingPunct="0">
        <a:spcBef>
          <a:spcPct val="0"/>
        </a:spcBef>
        <a:spcAft>
          <a:spcPct val="0"/>
        </a:spcAft>
        <a:defRPr b="1">
          <a:solidFill>
            <a:schemeClr val="bg1"/>
          </a:solidFill>
          <a:latin typeface="Arial" charset="0"/>
        </a:defRPr>
      </a:lvl3pPr>
      <a:lvl4pPr algn="l" rtl="0" eaLnBrk="0" fontAlgn="base" hangingPunct="0">
        <a:spcBef>
          <a:spcPct val="0"/>
        </a:spcBef>
        <a:spcAft>
          <a:spcPct val="0"/>
        </a:spcAft>
        <a:defRPr b="1">
          <a:solidFill>
            <a:schemeClr val="bg1"/>
          </a:solidFill>
          <a:latin typeface="Arial" charset="0"/>
        </a:defRPr>
      </a:lvl4pPr>
      <a:lvl5pPr algn="l" rtl="0" eaLnBrk="0" fontAlgn="base" hangingPunct="0">
        <a:spcBef>
          <a:spcPct val="0"/>
        </a:spcBef>
        <a:spcAft>
          <a:spcPct val="0"/>
        </a:spcAft>
        <a:defRPr b="1">
          <a:solidFill>
            <a:schemeClr val="bg1"/>
          </a:solidFill>
          <a:latin typeface="Arial" charset="0"/>
        </a:defRPr>
      </a:lvl5pPr>
      <a:lvl6pPr marL="457200" algn="l" rtl="0" eaLnBrk="0" fontAlgn="base" hangingPunct="0">
        <a:spcBef>
          <a:spcPct val="0"/>
        </a:spcBef>
        <a:spcAft>
          <a:spcPct val="0"/>
        </a:spcAft>
        <a:defRPr b="1">
          <a:solidFill>
            <a:schemeClr val="bg1"/>
          </a:solidFill>
          <a:latin typeface="Arial" charset="0"/>
        </a:defRPr>
      </a:lvl6pPr>
      <a:lvl7pPr marL="914400" algn="l" rtl="0" eaLnBrk="0" fontAlgn="base" hangingPunct="0">
        <a:spcBef>
          <a:spcPct val="0"/>
        </a:spcBef>
        <a:spcAft>
          <a:spcPct val="0"/>
        </a:spcAft>
        <a:defRPr b="1">
          <a:solidFill>
            <a:schemeClr val="bg1"/>
          </a:solidFill>
          <a:latin typeface="Arial" charset="0"/>
        </a:defRPr>
      </a:lvl7pPr>
      <a:lvl8pPr marL="1371600" algn="l" rtl="0" eaLnBrk="0" fontAlgn="base" hangingPunct="0">
        <a:spcBef>
          <a:spcPct val="0"/>
        </a:spcBef>
        <a:spcAft>
          <a:spcPct val="0"/>
        </a:spcAft>
        <a:defRPr b="1">
          <a:solidFill>
            <a:schemeClr val="bg1"/>
          </a:solidFill>
          <a:latin typeface="Arial" charset="0"/>
        </a:defRPr>
      </a:lvl8pPr>
      <a:lvl9pPr marL="1828800" algn="l" rtl="0" eaLnBrk="0" fontAlgn="base" hangingPunct="0">
        <a:spcBef>
          <a:spcPct val="0"/>
        </a:spcBef>
        <a:spcAft>
          <a:spcPct val="0"/>
        </a:spcAft>
        <a:defRPr b="1">
          <a:solidFill>
            <a:schemeClr val="bg1"/>
          </a:solidFill>
          <a:latin typeface="Arial" charset="0"/>
        </a:defRPr>
      </a:lvl9pPr>
    </p:titleStyle>
    <p:bodyStyle>
      <a:lvl1pPr marL="342900" indent="-342900" algn="l" rtl="0" eaLnBrk="0" fontAlgn="base" hangingPunct="0">
        <a:spcBef>
          <a:spcPct val="20000"/>
        </a:spcBef>
        <a:spcAft>
          <a:spcPct val="0"/>
        </a:spcAft>
        <a:buClr>
          <a:srgbClr val="003399"/>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003399"/>
        </a:buClr>
        <a:buSzPct val="50000"/>
        <a:buFont typeface="Zapf Dingbats" charset="2"/>
        <a:buChar char="n"/>
        <a:defRPr sz="2400">
          <a:solidFill>
            <a:schemeClr val="tx1"/>
          </a:solidFill>
          <a:latin typeface="+mn-lt"/>
        </a:defRPr>
      </a:lvl2pPr>
      <a:lvl3pPr marL="1143000" indent="-228600" algn="l" rtl="0" eaLnBrk="0" fontAlgn="base" hangingPunct="0">
        <a:spcBef>
          <a:spcPct val="20000"/>
        </a:spcBef>
        <a:spcAft>
          <a:spcPct val="0"/>
        </a:spcAft>
        <a:buClr>
          <a:srgbClr val="003399"/>
        </a:buClr>
        <a:buSzPct val="75000"/>
        <a:buFont typeface="Zapf Dingbats" charset="2"/>
        <a:buChar char="©"/>
        <a:defRPr sz="2000">
          <a:solidFill>
            <a:schemeClr val="tx1"/>
          </a:solidFill>
          <a:latin typeface="+mn-lt"/>
        </a:defRPr>
      </a:lvl3pPr>
      <a:lvl4pPr marL="1600200" indent="-228600" algn="l" rtl="0" eaLnBrk="0" fontAlgn="base" hangingPunct="0">
        <a:spcBef>
          <a:spcPct val="20000"/>
        </a:spcBef>
        <a:spcAft>
          <a:spcPct val="0"/>
        </a:spcAft>
        <a:buClr>
          <a:srgbClr val="003399"/>
        </a:buClr>
        <a:buChar char="–"/>
        <a:defRPr>
          <a:solidFill>
            <a:schemeClr val="tx1"/>
          </a:solidFill>
          <a:latin typeface="+mn-lt"/>
        </a:defRPr>
      </a:lvl4pPr>
      <a:lvl5pPr marL="2057400" indent="-228600" algn="l" rtl="0" eaLnBrk="0" fontAlgn="base" hangingPunct="0">
        <a:spcBef>
          <a:spcPct val="20000"/>
        </a:spcBef>
        <a:spcAft>
          <a:spcPct val="0"/>
        </a:spcAft>
        <a:buClr>
          <a:srgbClr val="003399"/>
        </a:buClr>
        <a:buChar char="»"/>
        <a:defRPr>
          <a:solidFill>
            <a:schemeClr val="tx1"/>
          </a:solidFill>
          <a:latin typeface="+mn-lt"/>
        </a:defRPr>
      </a:lvl5pPr>
      <a:lvl6pPr marL="2514600" indent="-228600" algn="l" rtl="0" eaLnBrk="0" fontAlgn="base" hangingPunct="0">
        <a:spcBef>
          <a:spcPct val="20000"/>
        </a:spcBef>
        <a:spcAft>
          <a:spcPct val="0"/>
        </a:spcAft>
        <a:buClr>
          <a:srgbClr val="003399"/>
        </a:buClr>
        <a:buChar char="»"/>
        <a:defRPr>
          <a:solidFill>
            <a:schemeClr val="tx1"/>
          </a:solidFill>
          <a:latin typeface="+mn-lt"/>
        </a:defRPr>
      </a:lvl6pPr>
      <a:lvl7pPr marL="2971800" indent="-228600" algn="l" rtl="0" eaLnBrk="0" fontAlgn="base" hangingPunct="0">
        <a:spcBef>
          <a:spcPct val="20000"/>
        </a:spcBef>
        <a:spcAft>
          <a:spcPct val="0"/>
        </a:spcAft>
        <a:buClr>
          <a:srgbClr val="003399"/>
        </a:buClr>
        <a:buChar char="»"/>
        <a:defRPr>
          <a:solidFill>
            <a:schemeClr val="tx1"/>
          </a:solidFill>
          <a:latin typeface="+mn-lt"/>
        </a:defRPr>
      </a:lvl7pPr>
      <a:lvl8pPr marL="3429000" indent="-228600" algn="l" rtl="0" eaLnBrk="0" fontAlgn="base" hangingPunct="0">
        <a:spcBef>
          <a:spcPct val="20000"/>
        </a:spcBef>
        <a:spcAft>
          <a:spcPct val="0"/>
        </a:spcAft>
        <a:buClr>
          <a:srgbClr val="003399"/>
        </a:buClr>
        <a:buChar char="»"/>
        <a:defRPr>
          <a:solidFill>
            <a:schemeClr val="tx1"/>
          </a:solidFill>
          <a:latin typeface="+mn-lt"/>
        </a:defRPr>
      </a:lvl8pPr>
      <a:lvl9pPr marL="3886200" indent="-228600" algn="l" rtl="0" eaLnBrk="0" fontAlgn="base" hangingPunct="0">
        <a:spcBef>
          <a:spcPct val="20000"/>
        </a:spcBef>
        <a:spcAft>
          <a:spcPct val="0"/>
        </a:spcAft>
        <a:buClr>
          <a:srgbClr val="003399"/>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ChangeArrowheads="1"/>
          </p:cNvSpPr>
          <p:nvPr/>
        </p:nvSpPr>
        <p:spPr bwMode="auto">
          <a:xfrm>
            <a:off x="1447800" y="1676400"/>
            <a:ext cx="6019800" cy="2985433"/>
          </a:xfrm>
          <a:prstGeom prst="rect">
            <a:avLst/>
          </a:prstGeom>
          <a:noFill/>
          <a:ln w="9525">
            <a:noFill/>
            <a:miter lim="800000"/>
            <a:headEnd/>
            <a:tailEnd/>
          </a:ln>
          <a:effectLst/>
        </p:spPr>
        <p:txBody>
          <a:bodyPr>
            <a:spAutoFit/>
          </a:bodyPr>
          <a:lstStyle/>
          <a:p>
            <a:pPr algn="ctr" eaLnBrk="1" hangingPunct="1">
              <a:spcBef>
                <a:spcPct val="50000"/>
              </a:spcBef>
            </a:pPr>
            <a:r>
              <a:rPr lang="en-US" sz="3200" b="1" dirty="0" smtClean="0">
                <a:latin typeface="Arial" charset="0"/>
                <a:cs typeface="Arial" charset="0"/>
              </a:rPr>
              <a:t>LSCU Regulator Roundtable</a:t>
            </a:r>
          </a:p>
          <a:p>
            <a:pPr algn="ctr" eaLnBrk="1" hangingPunct="1">
              <a:spcBef>
                <a:spcPct val="50000"/>
              </a:spcBef>
            </a:pPr>
            <a:r>
              <a:rPr lang="en-US" sz="2800" dirty="0" smtClean="0">
                <a:latin typeface="Arial" charset="0"/>
                <a:cs typeface="Arial" charset="0"/>
              </a:rPr>
              <a:t>Orlando, Florida</a:t>
            </a:r>
          </a:p>
          <a:p>
            <a:pPr algn="ctr" eaLnBrk="1" hangingPunct="1">
              <a:spcBef>
                <a:spcPct val="50000"/>
              </a:spcBef>
            </a:pPr>
            <a:r>
              <a:rPr lang="en-US" sz="2800" dirty="0" smtClean="0">
                <a:latin typeface="Arial" charset="0"/>
                <a:cs typeface="Arial" charset="0"/>
              </a:rPr>
              <a:t>June 16, 2016</a:t>
            </a:r>
          </a:p>
          <a:p>
            <a:pPr algn="ctr" eaLnBrk="1" hangingPunct="1">
              <a:spcBef>
                <a:spcPct val="50000"/>
              </a:spcBef>
            </a:pPr>
            <a:r>
              <a:rPr lang="en-US" dirty="0" smtClean="0">
                <a:latin typeface="Arial" charset="0"/>
                <a:cs typeface="Arial" charset="0"/>
              </a:rPr>
              <a:t>Sarah H. Moore, Administrator </a:t>
            </a:r>
          </a:p>
          <a:p>
            <a:pPr algn="ctr" eaLnBrk="1" hangingPunct="1">
              <a:spcBef>
                <a:spcPct val="50000"/>
              </a:spcBef>
            </a:pPr>
            <a:r>
              <a:rPr lang="en-US" dirty="0" smtClean="0">
                <a:latin typeface="Arial" charset="0"/>
                <a:cs typeface="Arial" charset="0"/>
              </a:rPr>
              <a:t>Alabama Credit Union Administration</a:t>
            </a:r>
          </a:p>
        </p:txBody>
      </p:sp>
      <p:sp>
        <p:nvSpPr>
          <p:cNvPr id="5" name="Title 4"/>
          <p:cNvSpPr>
            <a:spLocks noGrp="1"/>
          </p:cNvSpPr>
          <p:nvPr>
            <p:ph type="title"/>
          </p:nvPr>
        </p:nvSpPr>
        <p:spPr/>
        <p:txBody>
          <a:bodyPr/>
          <a:lstStyle/>
          <a:p>
            <a:pPr algn="ctr"/>
            <a:r>
              <a:rPr lang="en-US" sz="2800" b="0" dirty="0" smtClean="0"/>
              <a:t>WELCOME</a:t>
            </a:r>
            <a:endParaRPr lang="en-US" sz="2800" b="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5556566"/>
            <a:ext cx="2286000" cy="107283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a:xfrm>
            <a:off x="-304800" y="914400"/>
            <a:ext cx="7772400" cy="5943600"/>
          </a:xfrm>
        </p:spPr>
        <p:txBody>
          <a:bodyPr/>
          <a:lstStyle/>
          <a:p>
            <a:pPr lvl="1">
              <a:buSzPct val="100000"/>
              <a:buFont typeface="Arial" panose="020B0604020202020204" pitchFamily="34" charset="0"/>
              <a:buChar char="•"/>
            </a:pPr>
            <a:r>
              <a:rPr lang="en-US" dirty="0" smtClean="0">
                <a:cs typeface="Times New Roman" pitchFamily="18" charset="0"/>
              </a:rPr>
              <a:t>Written assessment of credit risk by reviewing loan files; performing analytics</a:t>
            </a:r>
          </a:p>
          <a:p>
            <a:pPr lvl="1">
              <a:buSzPct val="100000"/>
              <a:buFont typeface="Arial" panose="020B0604020202020204" pitchFamily="34" charset="0"/>
              <a:buChar char="•"/>
            </a:pPr>
            <a:r>
              <a:rPr lang="en-US" dirty="0" smtClean="0">
                <a:cs typeface="Times New Roman" pitchFamily="18" charset="0"/>
              </a:rPr>
              <a:t>Identification and plan to address impermissible loans</a:t>
            </a:r>
          </a:p>
          <a:p>
            <a:pPr lvl="1">
              <a:buSzPct val="100000"/>
              <a:buFont typeface="Arial" panose="020B0604020202020204" pitchFamily="34" charset="0"/>
              <a:buChar char="•"/>
            </a:pPr>
            <a:r>
              <a:rPr lang="en-US" dirty="0" smtClean="0">
                <a:cs typeface="Times New Roman" pitchFamily="18" charset="0"/>
              </a:rPr>
              <a:t>Map of target’s loan policies and underwriting criteria to credit union’s loan policies and underwriting criteria</a:t>
            </a:r>
          </a:p>
          <a:p>
            <a:pPr lvl="1">
              <a:buSzPct val="100000"/>
              <a:buFont typeface="Arial" panose="020B0604020202020204" pitchFamily="34" charset="0"/>
              <a:buChar char="•"/>
            </a:pPr>
            <a:r>
              <a:rPr lang="en-US" dirty="0" smtClean="0">
                <a:cs typeface="Times New Roman" pitchFamily="18" charset="0"/>
              </a:rPr>
              <a:t>Documented plan for managing/ integrating the loan portfolio into the credit union’s lending organization</a:t>
            </a:r>
          </a:p>
          <a:p>
            <a:pPr lvl="1">
              <a:buSzPct val="100000"/>
              <a:buFont typeface="Arial" panose="020B0604020202020204" pitchFamily="34" charset="0"/>
              <a:buChar char="•"/>
            </a:pPr>
            <a:r>
              <a:rPr lang="en-US" dirty="0" smtClean="0">
                <a:cs typeface="Times New Roman" pitchFamily="18" charset="0"/>
              </a:rPr>
              <a:t>Assessment of lending resources of target, who will be retained, and post close organizational chart</a:t>
            </a:r>
          </a:p>
          <a:p>
            <a:pPr lvl="1">
              <a:buSzPct val="100000"/>
              <a:buFont typeface="Arial" panose="020B0604020202020204" pitchFamily="34" charset="0"/>
              <a:buChar char="•"/>
            </a:pPr>
            <a:r>
              <a:rPr lang="en-US" dirty="0" smtClean="0">
                <a:cs typeface="Times New Roman" pitchFamily="18" charset="0"/>
              </a:rPr>
              <a:t>Forecasts of charge-offs, recoveries, provision, loan growth </a:t>
            </a:r>
          </a:p>
          <a:p>
            <a:pPr marL="457200" lvl="1" indent="0">
              <a:buNone/>
            </a:pPr>
            <a:endParaRPr lang="en-US" dirty="0" smtClean="0">
              <a:cs typeface="Times New Roman" pitchFamily="18" charset="0"/>
            </a:endParaRPr>
          </a:p>
          <a:p>
            <a:pPr marL="914400" lvl="1" indent="-457200">
              <a:buFont typeface="+mj-lt"/>
              <a:buAutoNum type="alphaLcParenR"/>
            </a:pPr>
            <a:endParaRPr lang="en-US" dirty="0">
              <a:cs typeface="Times New Roman" pitchFamily="18" charset="0"/>
            </a:endParaRPr>
          </a:p>
          <a:p>
            <a:endParaRPr lang="en-US" dirty="0">
              <a:cs typeface="Times New Roman" pitchFamily="18" charset="0"/>
            </a:endParaRPr>
          </a:p>
        </p:txBody>
      </p:sp>
      <p:sp>
        <p:nvSpPr>
          <p:cNvPr id="1027" name="Text Box 3"/>
          <p:cNvSpPr txBox="1">
            <a:spLocks noChangeArrowheads="1"/>
          </p:cNvSpPr>
          <p:nvPr/>
        </p:nvSpPr>
        <p:spPr bwMode="auto">
          <a:xfrm>
            <a:off x="822325" y="115888"/>
            <a:ext cx="3799438" cy="461665"/>
          </a:xfrm>
          <a:prstGeom prst="rect">
            <a:avLst/>
          </a:prstGeom>
          <a:noFill/>
          <a:ln w="9525">
            <a:noFill/>
            <a:miter lim="800000"/>
            <a:headEnd/>
            <a:tailEnd/>
          </a:ln>
          <a:effectLst/>
        </p:spPr>
        <p:txBody>
          <a:bodyPr wrap="none">
            <a:spAutoFit/>
          </a:bodyPr>
          <a:lstStyle/>
          <a:p>
            <a:r>
              <a:rPr lang="en-US" dirty="0" smtClean="0">
                <a:solidFill>
                  <a:schemeClr val="bg1"/>
                </a:solidFill>
                <a:latin typeface="Arial" charset="0"/>
              </a:rPr>
              <a:t>Due Diligence- Credit Risk</a:t>
            </a:r>
            <a:endParaRPr lang="en-US" dirty="0">
              <a:solidFill>
                <a:schemeClr val="bg1"/>
              </a:solidFill>
              <a:latin typeface="Arial"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smtClean="0">
                <a:latin typeface="Arial" charset="0"/>
              </a:rPr>
              <a:t/>
            </a:r>
            <a:br>
              <a:rPr lang="en-US" sz="2400" b="0" dirty="0" smtClean="0">
                <a:latin typeface="Arial" charset="0"/>
              </a:rPr>
            </a:br>
            <a:r>
              <a:rPr lang="en-US" sz="2400" b="0" dirty="0" smtClean="0">
                <a:latin typeface="Arial" charset="0"/>
              </a:rPr>
              <a:t>Due </a:t>
            </a:r>
            <a:r>
              <a:rPr lang="en-US" sz="2400" b="0" dirty="0">
                <a:latin typeface="Arial" charset="0"/>
              </a:rPr>
              <a:t>Diligence- Credit Risk</a:t>
            </a:r>
            <a:r>
              <a:rPr lang="en-US" sz="2400" dirty="0">
                <a:latin typeface="Arial" charset="0"/>
              </a:rPr>
              <a:t/>
            </a:r>
            <a:br>
              <a:rPr lang="en-US" sz="2400" dirty="0">
                <a:latin typeface="Arial" charset="0"/>
              </a:rPr>
            </a:br>
            <a:endParaRPr lang="en-US" sz="2400" dirty="0"/>
          </a:p>
        </p:txBody>
      </p:sp>
      <p:sp>
        <p:nvSpPr>
          <p:cNvPr id="3" name="Content Placeholder 2"/>
          <p:cNvSpPr>
            <a:spLocks noGrp="1"/>
          </p:cNvSpPr>
          <p:nvPr>
            <p:ph idx="1"/>
          </p:nvPr>
        </p:nvSpPr>
        <p:spPr>
          <a:xfrm>
            <a:off x="0" y="750888"/>
            <a:ext cx="7467600" cy="6018720"/>
          </a:xfrm>
        </p:spPr>
        <p:txBody>
          <a:bodyPr/>
          <a:lstStyle/>
          <a:p>
            <a:endParaRPr lang="en-US" sz="2400" dirty="0" smtClean="0"/>
          </a:p>
          <a:p>
            <a:r>
              <a:rPr lang="en-US" sz="2400" dirty="0" smtClean="0"/>
              <a:t>Cannot outsource your understanding of credit risk</a:t>
            </a:r>
          </a:p>
          <a:p>
            <a:pPr marL="0" indent="0">
              <a:buNone/>
            </a:pPr>
            <a:endParaRPr lang="en-US" sz="2400" dirty="0" smtClean="0"/>
          </a:p>
          <a:p>
            <a:r>
              <a:rPr lang="en-US" sz="2400" dirty="0" smtClean="0"/>
              <a:t>Ensure that pricing of the deal takes into consideration the fair value mark on the loan portfolio.  Too often pricing through consultants is set before due diligence without a proper mechanism to adjust the price based on findings</a:t>
            </a:r>
          </a:p>
          <a:p>
            <a:pPr marL="0" indent="0">
              <a:buNone/>
            </a:pPr>
            <a:endParaRPr lang="en-US" sz="2400" dirty="0" smtClean="0"/>
          </a:p>
          <a:p>
            <a:r>
              <a:rPr lang="en-US" sz="2400" dirty="0"/>
              <a:t>Target loan portfolio is acquired at fair value- credit </a:t>
            </a:r>
            <a:r>
              <a:rPr lang="en-US" sz="2400" dirty="0" smtClean="0"/>
              <a:t>mark and </a:t>
            </a:r>
            <a:r>
              <a:rPr lang="en-US" sz="2400" dirty="0"/>
              <a:t>interest rate mark.  Ensure that the Credit Union has the ability to track the </a:t>
            </a:r>
            <a:r>
              <a:rPr lang="en-US" sz="2400" dirty="0" smtClean="0"/>
              <a:t>marks </a:t>
            </a:r>
            <a:r>
              <a:rPr lang="en-US" sz="2400" dirty="0"/>
              <a:t>correctly for GAAP</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3976806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smtClean="0"/>
              <a:t>Due Diligence- Shares/ Deposits</a:t>
            </a:r>
            <a:endParaRPr lang="en-US" sz="2400" b="0" dirty="0"/>
          </a:p>
        </p:txBody>
      </p:sp>
      <p:sp>
        <p:nvSpPr>
          <p:cNvPr id="3" name="Content Placeholder 2"/>
          <p:cNvSpPr>
            <a:spLocks noGrp="1"/>
          </p:cNvSpPr>
          <p:nvPr>
            <p:ph idx="1"/>
          </p:nvPr>
        </p:nvSpPr>
        <p:spPr>
          <a:xfrm>
            <a:off x="0" y="1295400"/>
            <a:ext cx="7467600" cy="4800600"/>
          </a:xfrm>
        </p:spPr>
        <p:txBody>
          <a:bodyPr/>
          <a:lstStyle/>
          <a:p>
            <a:r>
              <a:rPr lang="en-US" sz="2400" dirty="0" smtClean="0"/>
              <a:t>If the target is a bank or thrift, determine if the customers are within the Credit Union’s existing field of membership</a:t>
            </a:r>
          </a:p>
          <a:p>
            <a:pPr marL="0" indent="0">
              <a:buNone/>
            </a:pPr>
            <a:endParaRPr lang="en-US" sz="2400" dirty="0" smtClean="0"/>
          </a:p>
          <a:p>
            <a:r>
              <a:rPr lang="en-US" sz="2400" dirty="0" smtClean="0"/>
              <a:t>If the target has out of state branch locations, the Credit Union must seek approval from the applicable state regulators to operate the location.   No guarantees that approval will be granted- definitive agreements should address this issue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1677150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smtClean="0"/>
              <a:t>Due Diligence- Shares and Deposits</a:t>
            </a:r>
            <a:endParaRPr lang="en-US" sz="2400" b="0" dirty="0"/>
          </a:p>
        </p:txBody>
      </p:sp>
      <p:sp>
        <p:nvSpPr>
          <p:cNvPr id="3" name="Content Placeholder 2"/>
          <p:cNvSpPr>
            <a:spLocks noGrp="1"/>
          </p:cNvSpPr>
          <p:nvPr>
            <p:ph idx="1"/>
          </p:nvPr>
        </p:nvSpPr>
        <p:spPr>
          <a:xfrm>
            <a:off x="0" y="1295400"/>
            <a:ext cx="7467600" cy="4800600"/>
          </a:xfrm>
        </p:spPr>
        <p:txBody>
          <a:bodyPr/>
          <a:lstStyle/>
          <a:p>
            <a:r>
              <a:rPr lang="en-US" sz="2400" dirty="0" smtClean="0"/>
              <a:t>The Credit Union should seek approval for an expansion of field of membership from ACUA prior to close (out of state members/customers without a physical branch location can be granted member status individually without a field of membership expansion by operation of the definitive agreement)</a:t>
            </a:r>
          </a:p>
          <a:p>
            <a:pPr marL="0" indent="0">
              <a:buNone/>
            </a:pPr>
            <a:endParaRPr lang="en-US" sz="2400" dirty="0" smtClean="0"/>
          </a:p>
          <a:p>
            <a:r>
              <a:rPr lang="en-US" sz="2400" dirty="0" smtClean="0"/>
              <a:t>Credit Union should review for IOLTAs and MSB’s and any other unusual deposit accounts</a:t>
            </a:r>
            <a:endParaRPr lang="en-US" sz="2400"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2040259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0" y="1295400"/>
            <a:ext cx="7467600" cy="5638800"/>
          </a:xfrm>
        </p:spPr>
        <p:txBody>
          <a:bodyPr/>
          <a:lstStyle/>
          <a:p>
            <a:pPr>
              <a:lnSpc>
                <a:spcPct val="90000"/>
              </a:lnSpc>
            </a:pPr>
            <a:r>
              <a:rPr lang="en-US" sz="2400" dirty="0" err="1" smtClean="0"/>
              <a:t>Proforma</a:t>
            </a:r>
            <a:r>
              <a:rPr lang="en-US" sz="2400" dirty="0" smtClean="0"/>
              <a:t> ALM models should incorporate the target’s balance sheet into the Credit Union’s interest rate risk models to assess the interest rate risk of the combined organization.</a:t>
            </a:r>
          </a:p>
          <a:p>
            <a:pPr>
              <a:lnSpc>
                <a:spcPct val="90000"/>
              </a:lnSpc>
            </a:pPr>
            <a:endParaRPr lang="en-US" sz="2400" dirty="0"/>
          </a:p>
          <a:p>
            <a:pPr>
              <a:lnSpc>
                <a:spcPct val="90000"/>
              </a:lnSpc>
            </a:pPr>
            <a:r>
              <a:rPr lang="en-US" sz="2400" dirty="0" smtClean="0"/>
              <a:t>Earnings forecasts should incorporate reasonable assumptions for interest rate increases and the impact on the combined balance sheet and earnings</a:t>
            </a:r>
            <a:endParaRPr lang="en-US" sz="2400" dirty="0"/>
          </a:p>
        </p:txBody>
      </p:sp>
      <p:sp>
        <p:nvSpPr>
          <p:cNvPr id="28676" name="Text Box 4"/>
          <p:cNvSpPr txBox="1">
            <a:spLocks noChangeArrowheads="1"/>
          </p:cNvSpPr>
          <p:nvPr/>
        </p:nvSpPr>
        <p:spPr bwMode="auto">
          <a:xfrm>
            <a:off x="457201" y="-184665"/>
            <a:ext cx="6476999" cy="1169551"/>
          </a:xfrm>
          <a:prstGeom prst="rect">
            <a:avLst/>
          </a:prstGeom>
          <a:noFill/>
          <a:ln w="9525">
            <a:noFill/>
            <a:miter lim="800000"/>
            <a:headEnd/>
            <a:tailEnd/>
          </a:ln>
          <a:effectLst/>
        </p:spPr>
        <p:txBody>
          <a:bodyPr wrap="square" anchor="ctr">
            <a:spAutoFit/>
          </a:bodyPr>
          <a:lstStyle/>
          <a:p>
            <a:endParaRPr lang="en-US" dirty="0" smtClean="0">
              <a:solidFill>
                <a:schemeClr val="bg1"/>
              </a:solidFill>
              <a:latin typeface="Arial" charset="0"/>
            </a:endParaRPr>
          </a:p>
          <a:p>
            <a:r>
              <a:rPr lang="en-US" dirty="0" smtClean="0">
                <a:solidFill>
                  <a:schemeClr val="bg1"/>
                </a:solidFill>
                <a:latin typeface="Arial" charset="0"/>
              </a:rPr>
              <a:t>Due Diligence- Interest </a:t>
            </a:r>
            <a:r>
              <a:rPr lang="en-US" dirty="0">
                <a:solidFill>
                  <a:schemeClr val="bg1"/>
                </a:solidFill>
                <a:latin typeface="Arial" charset="0"/>
              </a:rPr>
              <a:t>Rate Risk</a:t>
            </a:r>
          </a:p>
          <a:p>
            <a:endParaRPr lang="en-US" sz="2200" dirty="0" smtClean="0">
              <a:solidFill>
                <a:schemeClr val="bg1"/>
              </a:solidFill>
              <a:latin typeface="Arial"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smtClean="0"/>
              <a:t>Due Diligence- Compliance Risk </a:t>
            </a:r>
            <a:endParaRPr lang="en-US" sz="2400" b="0" dirty="0"/>
          </a:p>
        </p:txBody>
      </p:sp>
      <p:sp>
        <p:nvSpPr>
          <p:cNvPr id="3" name="Content Placeholder 2"/>
          <p:cNvSpPr>
            <a:spLocks noGrp="1"/>
          </p:cNvSpPr>
          <p:nvPr>
            <p:ph idx="1"/>
          </p:nvPr>
        </p:nvSpPr>
        <p:spPr>
          <a:xfrm>
            <a:off x="0" y="750888"/>
            <a:ext cx="7467600" cy="6640512"/>
          </a:xfrm>
        </p:spPr>
        <p:txBody>
          <a:bodyPr/>
          <a:lstStyle/>
          <a:p>
            <a:endParaRPr lang="en-US" sz="2400" dirty="0" smtClean="0"/>
          </a:p>
          <a:p>
            <a:r>
              <a:rPr lang="en-US" sz="2400" dirty="0" smtClean="0"/>
              <a:t>In an Acquisition of the target rather than a purchase and assumption of assets and liabilities, the acquiring institution acquires the legal and regulatory risk of the target institution</a:t>
            </a:r>
          </a:p>
          <a:p>
            <a:pPr marL="0" indent="0">
              <a:buNone/>
            </a:pPr>
            <a:endParaRPr lang="en-US" sz="2400" dirty="0" smtClean="0"/>
          </a:p>
          <a:p>
            <a:r>
              <a:rPr lang="en-US" sz="2400" dirty="0" smtClean="0"/>
              <a:t>Perform procedures to understand the acquired risk relating to the customer base, and prior legal and regulatory issues</a:t>
            </a:r>
          </a:p>
          <a:p>
            <a:pPr marL="0" indent="0">
              <a:buNone/>
            </a:pPr>
            <a:endParaRPr lang="en-US" sz="2400" dirty="0" smtClean="0"/>
          </a:p>
          <a:p>
            <a:r>
              <a:rPr lang="en-US" sz="2400" dirty="0" smtClean="0"/>
              <a:t>BSA in particular warrants intense review whether the transaction is an acquisition or a P&amp;A</a:t>
            </a:r>
            <a:r>
              <a:rPr lang="en-US" dirty="0" smtClean="0"/>
              <a:t> </a:t>
            </a:r>
          </a:p>
          <a:p>
            <a:pPr lvl="1"/>
            <a:r>
              <a:rPr lang="en-US" dirty="0" smtClean="0"/>
              <a:t>Identify high risk products and services</a:t>
            </a:r>
          </a:p>
          <a:p>
            <a:pPr lvl="1"/>
            <a:r>
              <a:rPr lang="en-US" dirty="0" smtClean="0"/>
              <a:t>Identify the risk classifications of the customer base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3804643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smtClean="0"/>
              <a:t>Due Diligence Compliance Risk</a:t>
            </a:r>
            <a:endParaRPr lang="en-US" sz="2400" b="0" dirty="0"/>
          </a:p>
        </p:txBody>
      </p:sp>
      <p:sp>
        <p:nvSpPr>
          <p:cNvPr id="3" name="Content Placeholder 2"/>
          <p:cNvSpPr>
            <a:spLocks noGrp="1"/>
          </p:cNvSpPr>
          <p:nvPr>
            <p:ph idx="1"/>
          </p:nvPr>
        </p:nvSpPr>
        <p:spPr>
          <a:xfrm>
            <a:off x="0" y="1066800"/>
            <a:ext cx="7467600" cy="5029200"/>
          </a:xfrm>
        </p:spPr>
        <p:txBody>
          <a:bodyPr/>
          <a:lstStyle/>
          <a:p>
            <a:r>
              <a:rPr lang="en-US" sz="2400" dirty="0" smtClean="0"/>
              <a:t>BSA continued:</a:t>
            </a:r>
          </a:p>
          <a:p>
            <a:pPr lvl="1"/>
            <a:r>
              <a:rPr lang="en-US" dirty="0"/>
              <a:t>Identify large transaction volume in customer accounts and understand the risk</a:t>
            </a:r>
          </a:p>
          <a:p>
            <a:pPr lvl="1"/>
            <a:r>
              <a:rPr lang="en-US" dirty="0" smtClean="0"/>
              <a:t>Is the target institution updating and maintaining customer risk profiles?</a:t>
            </a:r>
          </a:p>
          <a:p>
            <a:pPr lvl="1"/>
            <a:r>
              <a:rPr lang="en-US" dirty="0" smtClean="0"/>
              <a:t>What procedures does the target have in place to monitor compliance with BSA?</a:t>
            </a:r>
          </a:p>
          <a:p>
            <a:pPr lvl="1"/>
            <a:r>
              <a:rPr lang="en-US" dirty="0" smtClean="0"/>
              <a:t>Understand the risk relating to target’s branch locations</a:t>
            </a:r>
          </a:p>
          <a:p>
            <a:pPr lvl="1"/>
            <a:r>
              <a:rPr lang="en-US" dirty="0">
                <a:latin typeface="+mj-lt"/>
                <a:cs typeface="Times" panose="02020603050405020304" pitchFamily="18" charset="0"/>
              </a:rPr>
              <a:t>Consider transaction volume and number of accounts within each category (High, Moderate, Low)</a:t>
            </a:r>
          </a:p>
          <a:p>
            <a:pPr lvl="1"/>
            <a:endParaRPr lang="en-US" dirty="0" smtClean="0"/>
          </a:p>
          <a:p>
            <a:pPr marL="457200" lvl="1"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2484792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smtClean="0"/>
              <a:t>2016 Examination Focus</a:t>
            </a:r>
            <a:endParaRPr lang="en-US" sz="2400" b="0" dirty="0"/>
          </a:p>
        </p:txBody>
      </p:sp>
      <p:sp>
        <p:nvSpPr>
          <p:cNvPr id="3" name="Content Placeholder 2"/>
          <p:cNvSpPr>
            <a:spLocks noGrp="1"/>
          </p:cNvSpPr>
          <p:nvPr>
            <p:ph idx="1"/>
          </p:nvPr>
        </p:nvSpPr>
        <p:spPr>
          <a:xfrm>
            <a:off x="0" y="1295400"/>
            <a:ext cx="7467600" cy="4800600"/>
          </a:xfrm>
        </p:spPr>
        <p:txBody>
          <a:bodyPr/>
          <a:lstStyle/>
          <a:p>
            <a:r>
              <a:rPr lang="en-US" sz="2400" dirty="0" smtClean="0"/>
              <a:t>Corporate Governance</a:t>
            </a:r>
          </a:p>
          <a:p>
            <a:pPr marL="0" indent="0">
              <a:buNone/>
            </a:pPr>
            <a:endParaRPr lang="en-US" sz="2400" dirty="0" smtClean="0"/>
          </a:p>
          <a:p>
            <a:r>
              <a:rPr lang="en-US" sz="2400" dirty="0" smtClean="0"/>
              <a:t>Credit, credit, credit</a:t>
            </a:r>
          </a:p>
          <a:p>
            <a:pPr marL="0" indent="0">
              <a:buNone/>
            </a:pPr>
            <a:endParaRPr lang="en-US" sz="2400" dirty="0" smtClean="0"/>
          </a:p>
          <a:p>
            <a:r>
              <a:rPr lang="en-US" sz="2400" dirty="0" smtClean="0"/>
              <a:t>BSA</a:t>
            </a:r>
          </a:p>
          <a:p>
            <a:endParaRPr lang="en-US" sz="2400" dirty="0"/>
          </a:p>
          <a:p>
            <a:r>
              <a:rPr lang="en-US" sz="2400" dirty="0" smtClean="0"/>
              <a:t>Interest Rate Risk</a:t>
            </a:r>
          </a:p>
          <a:p>
            <a:pPr marL="0" indent="0">
              <a:buNone/>
            </a:pPr>
            <a:endParaRPr lang="en-US" dirty="0" smtClean="0"/>
          </a:p>
          <a:p>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3545136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13"/>
            <a:ext cx="7620000" cy="762001"/>
          </a:xfrm>
        </p:spPr>
        <p:txBody>
          <a:bodyPr/>
          <a:lstStyle/>
          <a:p>
            <a:r>
              <a:rPr lang="en-US" sz="2400" b="0" dirty="0" smtClean="0"/>
              <a:t/>
            </a:r>
            <a:br>
              <a:rPr lang="en-US" sz="2400" b="0" dirty="0" smtClean="0"/>
            </a:br>
            <a:r>
              <a:rPr lang="en-US" sz="2400" b="0" dirty="0" smtClean="0"/>
              <a:t>2016  Examination Focus- Corporate Governance</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0" y="1219200"/>
            <a:ext cx="7467600" cy="4800600"/>
          </a:xfrm>
        </p:spPr>
        <p:txBody>
          <a:bodyPr/>
          <a:lstStyle/>
          <a:p>
            <a:r>
              <a:rPr lang="en-US" sz="2400" dirty="0">
                <a:cs typeface="Times New Roman" pitchFamily="18" charset="0"/>
              </a:rPr>
              <a:t>Active Board </a:t>
            </a:r>
            <a:endParaRPr lang="en-US" sz="2400" dirty="0" smtClean="0">
              <a:cs typeface="Times New Roman" pitchFamily="18" charset="0"/>
            </a:endParaRPr>
          </a:p>
          <a:p>
            <a:endParaRPr lang="en-US" sz="2400" dirty="0">
              <a:cs typeface="Times New Roman" pitchFamily="18" charset="0"/>
            </a:endParaRPr>
          </a:p>
          <a:p>
            <a:r>
              <a:rPr lang="en-US" sz="2400" dirty="0" smtClean="0">
                <a:cs typeface="Times New Roman" pitchFamily="18" charset="0"/>
              </a:rPr>
              <a:t>Active </a:t>
            </a:r>
            <a:r>
              <a:rPr lang="en-US" sz="2400" dirty="0">
                <a:cs typeface="Times New Roman" pitchFamily="18" charset="0"/>
              </a:rPr>
              <a:t>Supervisory Committee </a:t>
            </a:r>
            <a:endParaRPr lang="en-US" sz="2400" dirty="0" smtClean="0">
              <a:cs typeface="Times New Roman" pitchFamily="18" charset="0"/>
            </a:endParaRPr>
          </a:p>
          <a:p>
            <a:endParaRPr lang="en-US" sz="2400" dirty="0">
              <a:cs typeface="Times New Roman" pitchFamily="18" charset="0"/>
            </a:endParaRPr>
          </a:p>
          <a:p>
            <a:r>
              <a:rPr lang="en-US" sz="2400" dirty="0" smtClean="0">
                <a:cs typeface="Times New Roman" pitchFamily="18" charset="0"/>
              </a:rPr>
              <a:t>Updated </a:t>
            </a:r>
            <a:r>
              <a:rPr lang="en-US" sz="2400" dirty="0">
                <a:cs typeface="Times New Roman" pitchFamily="18" charset="0"/>
              </a:rPr>
              <a:t>Bylaws to comply with state </a:t>
            </a:r>
            <a:r>
              <a:rPr lang="en-US" sz="2400" dirty="0" smtClean="0">
                <a:cs typeface="Times New Roman" pitchFamily="18" charset="0"/>
              </a:rPr>
              <a:t>law</a:t>
            </a:r>
          </a:p>
          <a:p>
            <a:endParaRPr lang="en-US" sz="2400" dirty="0" smtClean="0">
              <a:cs typeface="Times New Roman" pitchFamily="18" charset="0"/>
            </a:endParaRPr>
          </a:p>
          <a:p>
            <a:r>
              <a:rPr lang="en-US" sz="2400" dirty="0" smtClean="0">
                <a:cs typeface="Times New Roman" pitchFamily="18" charset="0"/>
              </a:rPr>
              <a:t>Updated policies and procedures</a:t>
            </a:r>
            <a:endParaRPr lang="en-US" sz="2400" dirty="0">
              <a:cs typeface="Times New Roman" pitchFamily="18" charset="0"/>
            </a:endParaRP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1626535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0" dirty="0" smtClean="0">
                <a:latin typeface="Arial" charset="0"/>
              </a:rPr>
              <a:t/>
            </a:r>
            <a:br>
              <a:rPr lang="en-US" sz="2400" b="0" dirty="0" smtClean="0">
                <a:latin typeface="Arial" charset="0"/>
              </a:rPr>
            </a:br>
            <a:r>
              <a:rPr lang="en-US" sz="2700" b="0" dirty="0" smtClean="0">
                <a:latin typeface="Arial" charset="0"/>
              </a:rPr>
              <a:t>2016 Examination –Focus- </a:t>
            </a:r>
            <a:r>
              <a:rPr lang="en-US" sz="2700" b="0" dirty="0">
                <a:latin typeface="Arial" charset="0"/>
              </a:rPr>
              <a:t>Credit</a:t>
            </a:r>
            <a:r>
              <a:rPr lang="en-US" sz="2400" dirty="0">
                <a:latin typeface="Arial" charset="0"/>
              </a:rPr>
              <a:t/>
            </a:r>
            <a:br>
              <a:rPr lang="en-US" sz="2400" dirty="0">
                <a:latin typeface="Arial" charset="0"/>
              </a:rPr>
            </a:br>
            <a:endParaRPr lang="en-US" sz="2400" dirty="0"/>
          </a:p>
        </p:txBody>
      </p:sp>
      <p:sp>
        <p:nvSpPr>
          <p:cNvPr id="3" name="Content Placeholder 2"/>
          <p:cNvSpPr>
            <a:spLocks noGrp="1"/>
          </p:cNvSpPr>
          <p:nvPr>
            <p:ph idx="1"/>
          </p:nvPr>
        </p:nvSpPr>
        <p:spPr>
          <a:xfrm>
            <a:off x="0" y="1295400"/>
            <a:ext cx="7467600" cy="4800600"/>
          </a:xfrm>
        </p:spPr>
        <p:txBody>
          <a:bodyPr/>
          <a:lstStyle/>
          <a:p>
            <a:r>
              <a:rPr lang="en-US" sz="2400" dirty="0" smtClean="0"/>
              <a:t>ACUA adopted the NCUA MBL rule</a:t>
            </a:r>
          </a:p>
          <a:p>
            <a:pPr marL="0" indent="0">
              <a:buNone/>
            </a:pPr>
            <a:endParaRPr lang="en-US" sz="2400" dirty="0" smtClean="0"/>
          </a:p>
          <a:p>
            <a:r>
              <a:rPr lang="en-US" sz="2400" dirty="0" smtClean="0"/>
              <a:t>New Rule is principles based rather than prescriptive</a:t>
            </a:r>
          </a:p>
          <a:p>
            <a:pPr marL="0" indent="0">
              <a:buNone/>
            </a:pPr>
            <a:endParaRPr lang="en-US" sz="2400" dirty="0"/>
          </a:p>
          <a:p>
            <a:r>
              <a:rPr lang="en-US" sz="2400" dirty="0" smtClean="0"/>
              <a:t>As of  May 13, 2016, waivers of personal guaranties are no longer required</a:t>
            </a:r>
          </a:p>
          <a:p>
            <a:pPr marL="0" indent="0">
              <a:buNone/>
            </a:pPr>
            <a:endParaRPr lang="en-US" sz="2400" dirty="0" smtClean="0"/>
          </a:p>
          <a:p>
            <a:r>
              <a:rPr lang="en-US" sz="2400" dirty="0" smtClean="0"/>
              <a:t>Expectations are that each credit union will have robust MBL policies and procedures in place and will have loan officers with the expertise to conduct MBL lending prior to granting MBL loans</a:t>
            </a:r>
          </a:p>
          <a:p>
            <a:pPr lvl="1"/>
            <a:endParaRPr lang="en-US" dirty="0"/>
          </a:p>
          <a:p>
            <a:pPr marL="457200" lvl="1" indent="0">
              <a:buNone/>
            </a:pPr>
            <a:endParaRPr lang="en-US" dirty="0" smtClean="0"/>
          </a:p>
          <a:p>
            <a:pPr lvl="1"/>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2453498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0" y="1295400"/>
            <a:ext cx="7467600" cy="4800600"/>
          </a:xfrm>
        </p:spPr>
        <p:txBody>
          <a:bodyPr/>
          <a:lstStyle/>
          <a:p>
            <a:pPr>
              <a:buFont typeface="Arial" panose="020B0604020202020204" pitchFamily="34" charset="0"/>
              <a:buChar char="•"/>
            </a:pPr>
            <a:r>
              <a:rPr lang="en-US" sz="2400" dirty="0" smtClean="0">
                <a:cs typeface="Times New Roman" pitchFamily="18" charset="0"/>
              </a:rPr>
              <a:t>62 State Chartered Credit Unions</a:t>
            </a:r>
          </a:p>
          <a:p>
            <a:pPr lvl="1">
              <a:buSzPct val="100000"/>
              <a:buFont typeface="Wingdings" panose="05000000000000000000" pitchFamily="2" charset="2"/>
              <a:buChar char="§"/>
            </a:pPr>
            <a:r>
              <a:rPr lang="en-US" sz="2000" dirty="0" smtClean="0">
                <a:cs typeface="Times New Roman" pitchFamily="18" charset="0"/>
              </a:rPr>
              <a:t>59 Federally-Insured Natural Person CU’s</a:t>
            </a:r>
          </a:p>
          <a:p>
            <a:pPr lvl="1">
              <a:buSzPct val="100000"/>
              <a:buFont typeface="Wingdings" panose="05000000000000000000" pitchFamily="2" charset="2"/>
              <a:buChar char="§"/>
            </a:pPr>
            <a:r>
              <a:rPr lang="en-US" sz="2000" dirty="0" smtClean="0">
                <a:cs typeface="Times New Roman" pitchFamily="18" charset="0"/>
              </a:rPr>
              <a:t>1 Federally-Insured Corporate CU</a:t>
            </a:r>
          </a:p>
          <a:p>
            <a:pPr lvl="1">
              <a:buSzPct val="100000"/>
              <a:buFont typeface="Wingdings" panose="05000000000000000000" pitchFamily="2" charset="2"/>
              <a:buChar char="§"/>
            </a:pPr>
            <a:r>
              <a:rPr lang="en-US" sz="2000" dirty="0" smtClean="0">
                <a:cs typeface="Times New Roman" pitchFamily="18" charset="0"/>
              </a:rPr>
              <a:t>2  ASI, Inc. Privately-Insured Natural Person CU’s </a:t>
            </a:r>
            <a:endParaRPr lang="en-US" sz="2000" dirty="0">
              <a:cs typeface="Times New Roman" pitchFamily="18" charset="0"/>
            </a:endParaRPr>
          </a:p>
          <a:p>
            <a:pPr>
              <a:buFont typeface="Wingdings" panose="05000000000000000000" pitchFamily="2" charset="2"/>
              <a:buChar char="§"/>
            </a:pPr>
            <a:endParaRPr lang="en-US" dirty="0" smtClean="0">
              <a:cs typeface="Times New Roman" pitchFamily="18" charset="0"/>
            </a:endParaRPr>
          </a:p>
          <a:p>
            <a:pPr>
              <a:buFont typeface="Arial" panose="020B0604020202020204" pitchFamily="34" charset="0"/>
              <a:buChar char="•"/>
            </a:pPr>
            <a:r>
              <a:rPr lang="en-US" sz="2400" dirty="0" smtClean="0">
                <a:cs typeface="Times New Roman" pitchFamily="18" charset="0"/>
              </a:rPr>
              <a:t>Assets under supervision -  $13.8B, a 7.5% increase over 2014</a:t>
            </a:r>
          </a:p>
          <a:p>
            <a:pPr lvl="1">
              <a:buSzPct val="100000"/>
              <a:buFont typeface="Wingdings" panose="05000000000000000000" pitchFamily="2" charset="2"/>
              <a:buChar char="§"/>
            </a:pPr>
            <a:r>
              <a:rPr lang="en-US" sz="2000" dirty="0" smtClean="0">
                <a:cs typeface="Times New Roman" pitchFamily="18" charset="0"/>
              </a:rPr>
              <a:t>Largest CU By Assets –     $2.6B</a:t>
            </a:r>
          </a:p>
          <a:p>
            <a:pPr lvl="1">
              <a:buSzPct val="100000"/>
              <a:buFont typeface="Wingdings" panose="05000000000000000000" pitchFamily="2" charset="2"/>
              <a:buChar char="§"/>
            </a:pPr>
            <a:r>
              <a:rPr lang="en-US" sz="2000" dirty="0" smtClean="0">
                <a:cs typeface="Times New Roman" pitchFamily="18" charset="0"/>
              </a:rPr>
              <a:t>Smallest CU By Assets -    $2.3M</a:t>
            </a:r>
          </a:p>
          <a:p>
            <a:pPr lvl="1">
              <a:buFont typeface="Arial" panose="020B0604020202020204" pitchFamily="34" charset="0"/>
              <a:buChar char="•"/>
            </a:pPr>
            <a:endParaRPr lang="en-US" sz="2000" dirty="0">
              <a:cs typeface="Times New Roman" pitchFamily="18" charset="0"/>
            </a:endParaRPr>
          </a:p>
          <a:p>
            <a:pPr marL="457200" lvl="1" indent="0">
              <a:buNone/>
            </a:pPr>
            <a:endParaRPr lang="en-US" sz="2000" dirty="0" smtClean="0">
              <a:cs typeface="Times New Roman" pitchFamily="18" charset="0"/>
            </a:endParaRPr>
          </a:p>
          <a:p>
            <a:pPr marL="457200" lvl="1" indent="0">
              <a:buNone/>
            </a:pPr>
            <a:endParaRPr lang="en-US" sz="2000" dirty="0" smtClean="0">
              <a:cs typeface="Times New Roman" pitchFamily="18" charset="0"/>
            </a:endParaRPr>
          </a:p>
          <a:p>
            <a:pPr marL="0" indent="0">
              <a:buNone/>
            </a:pPr>
            <a:endParaRPr lang="en-US" dirty="0">
              <a:cs typeface="Times New Roman" pitchFamily="18" charset="0"/>
            </a:endParaRPr>
          </a:p>
        </p:txBody>
      </p:sp>
      <p:sp>
        <p:nvSpPr>
          <p:cNvPr id="21508" name="Text Box 4"/>
          <p:cNvSpPr txBox="1">
            <a:spLocks noChangeArrowheads="1"/>
          </p:cNvSpPr>
          <p:nvPr/>
        </p:nvSpPr>
        <p:spPr bwMode="auto">
          <a:xfrm>
            <a:off x="0" y="115888"/>
            <a:ext cx="7924800" cy="430887"/>
          </a:xfrm>
          <a:prstGeom prst="rect">
            <a:avLst/>
          </a:prstGeom>
          <a:noFill/>
          <a:ln w="9525">
            <a:noFill/>
            <a:miter lim="800000"/>
            <a:headEnd/>
            <a:tailEnd/>
          </a:ln>
          <a:effectLst/>
        </p:spPr>
        <p:txBody>
          <a:bodyPr wrap="square">
            <a:spAutoFit/>
          </a:bodyPr>
          <a:lstStyle/>
          <a:p>
            <a:r>
              <a:rPr lang="en-US" sz="2200" dirty="0" smtClean="0">
                <a:solidFill>
                  <a:schemeClr val="bg1"/>
                </a:solidFill>
                <a:latin typeface="Arial" charset="0"/>
              </a:rPr>
              <a:t>Alabama State Chartered Credit Unions Overview </a:t>
            </a:r>
            <a:endParaRPr lang="en-US" sz="2200" dirty="0">
              <a:solidFill>
                <a:schemeClr val="bg1"/>
              </a:solidFill>
              <a:latin typeface="Arial"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1027"/>
          <p:cNvSpPr>
            <a:spLocks noGrp="1" noChangeArrowheads="1"/>
          </p:cNvSpPr>
          <p:nvPr>
            <p:ph type="body" idx="1"/>
          </p:nvPr>
        </p:nvSpPr>
        <p:spPr>
          <a:xfrm>
            <a:off x="0" y="1295400"/>
            <a:ext cx="7467600" cy="5181600"/>
          </a:xfrm>
        </p:spPr>
        <p:txBody>
          <a:bodyPr/>
          <a:lstStyle/>
          <a:p>
            <a:pPr>
              <a:lnSpc>
                <a:spcPct val="90000"/>
              </a:lnSpc>
              <a:buFontTx/>
              <a:buNone/>
            </a:pPr>
            <a:r>
              <a:rPr lang="en-US" sz="2400" dirty="0" smtClean="0"/>
              <a:t>Participations</a:t>
            </a:r>
          </a:p>
          <a:p>
            <a:pPr>
              <a:lnSpc>
                <a:spcPct val="90000"/>
              </a:lnSpc>
            </a:pPr>
            <a:r>
              <a:rPr lang="en-US" sz="2600" dirty="0" smtClean="0"/>
              <a:t>Vendor policy samples are not always in compliance with regulations</a:t>
            </a:r>
            <a:endParaRPr lang="en-US" sz="2600" dirty="0"/>
          </a:p>
          <a:p>
            <a:pPr marL="0" indent="0">
              <a:lnSpc>
                <a:spcPct val="90000"/>
              </a:lnSpc>
              <a:buNone/>
            </a:pPr>
            <a:endParaRPr lang="en-US" sz="2600" dirty="0" smtClean="0"/>
          </a:p>
          <a:p>
            <a:pPr>
              <a:lnSpc>
                <a:spcPct val="90000"/>
              </a:lnSpc>
            </a:pPr>
            <a:r>
              <a:rPr lang="en-US" sz="2600" dirty="0" smtClean="0"/>
              <a:t>Only 2 waivers permitted:</a:t>
            </a:r>
          </a:p>
          <a:p>
            <a:pPr lvl="1">
              <a:lnSpc>
                <a:spcPct val="90000"/>
              </a:lnSpc>
            </a:pPr>
            <a:r>
              <a:rPr lang="en-US" sz="2200" dirty="0"/>
              <a:t>A</a:t>
            </a:r>
            <a:r>
              <a:rPr lang="en-US" sz="2200" dirty="0" smtClean="0"/>
              <a:t>ggregate amount of loan participations that may be purchased from any one originating lender, not to exceed the greater of $5M or 100% of Net Worth</a:t>
            </a:r>
          </a:p>
          <a:p>
            <a:pPr lvl="1">
              <a:lnSpc>
                <a:spcPct val="90000"/>
              </a:lnSpc>
            </a:pPr>
            <a:r>
              <a:rPr lang="en-US" sz="2200" dirty="0"/>
              <a:t>A</a:t>
            </a:r>
            <a:r>
              <a:rPr lang="en-US" sz="2200" dirty="0" smtClean="0"/>
              <a:t>ggregate amount of loan participations that may be purchased with respect to a single borrower, or group of associated borrowers, not to exceed 15% of Net Worth.</a:t>
            </a:r>
            <a:endParaRPr lang="en-US" sz="2200" dirty="0"/>
          </a:p>
        </p:txBody>
      </p:sp>
      <p:sp>
        <p:nvSpPr>
          <p:cNvPr id="30724" name="Text Box 1028"/>
          <p:cNvSpPr txBox="1">
            <a:spLocks noChangeArrowheads="1"/>
          </p:cNvSpPr>
          <p:nvPr/>
        </p:nvSpPr>
        <p:spPr bwMode="auto">
          <a:xfrm>
            <a:off x="822325" y="115888"/>
            <a:ext cx="4910319" cy="461665"/>
          </a:xfrm>
          <a:prstGeom prst="rect">
            <a:avLst/>
          </a:prstGeom>
          <a:noFill/>
          <a:ln w="9525">
            <a:noFill/>
            <a:miter lim="800000"/>
            <a:headEnd/>
            <a:tailEnd/>
          </a:ln>
          <a:effectLst/>
        </p:spPr>
        <p:txBody>
          <a:bodyPr wrap="none">
            <a:spAutoFit/>
          </a:bodyPr>
          <a:lstStyle/>
          <a:p>
            <a:r>
              <a:rPr lang="en-US" dirty="0">
                <a:solidFill>
                  <a:schemeClr val="bg1"/>
                </a:solidFill>
                <a:latin typeface="Arial" charset="0"/>
              </a:rPr>
              <a:t>2016 </a:t>
            </a:r>
            <a:r>
              <a:rPr lang="en-US" dirty="0" smtClean="0">
                <a:solidFill>
                  <a:schemeClr val="bg1"/>
                </a:solidFill>
                <a:latin typeface="Arial" charset="0"/>
              </a:rPr>
              <a:t>Examination –Focus- Credit</a:t>
            </a:r>
            <a:endParaRPr lang="en-US" dirty="0">
              <a:solidFill>
                <a:schemeClr val="bg1"/>
              </a:solidFill>
              <a:latin typeface="Arial"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857665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smtClean="0"/>
              <a:t>2016 Examination Focus- BSA</a:t>
            </a:r>
            <a:endParaRPr lang="en-US" sz="2400" b="0" dirty="0"/>
          </a:p>
        </p:txBody>
      </p:sp>
      <p:sp>
        <p:nvSpPr>
          <p:cNvPr id="3" name="Content Placeholder 2"/>
          <p:cNvSpPr>
            <a:spLocks noGrp="1"/>
          </p:cNvSpPr>
          <p:nvPr>
            <p:ph idx="1"/>
          </p:nvPr>
        </p:nvSpPr>
        <p:spPr>
          <a:xfrm>
            <a:off x="0" y="1295400"/>
            <a:ext cx="7467600" cy="4800600"/>
          </a:xfrm>
        </p:spPr>
        <p:txBody>
          <a:bodyPr/>
          <a:lstStyle/>
          <a:p>
            <a:r>
              <a:rPr lang="en-US" sz="2400" dirty="0" err="1" smtClean="0"/>
              <a:t>FinCEN</a:t>
            </a:r>
            <a:r>
              <a:rPr lang="en-US" sz="2400" dirty="0" smtClean="0"/>
              <a:t> issued final rule under BSA regarding new customer due diligence, effective 7/11/16, must comply by 5/11/18</a:t>
            </a:r>
          </a:p>
          <a:p>
            <a:pPr marL="0" indent="0">
              <a:buNone/>
            </a:pPr>
            <a:endParaRPr lang="en-US" sz="2400" dirty="0" smtClean="0"/>
          </a:p>
          <a:p>
            <a:r>
              <a:rPr lang="en-US" sz="2400" dirty="0" smtClean="0"/>
              <a:t>Requires collection and verification of personal information of the beneficial owners who own 25% or more of a legal entity and an individual who controls the company</a:t>
            </a:r>
          </a:p>
          <a:p>
            <a:pPr marL="0" indent="0">
              <a:buNone/>
            </a:pPr>
            <a:endParaRPr lang="en-US" sz="2400" dirty="0" smtClean="0"/>
          </a:p>
          <a:p>
            <a:r>
              <a:rPr lang="en-US" sz="2400" dirty="0" smtClean="0"/>
              <a:t>Number of exclusions including banks, government agencies, benefit plans, publically traded companies and trusts.</a:t>
            </a:r>
          </a:p>
          <a:p>
            <a:endParaRPr lang="en-US" dirty="0"/>
          </a:p>
        </p:txBody>
      </p:sp>
      <p:sp>
        <p:nvSpPr>
          <p:cNvPr id="4" name="Rectangle 3"/>
          <p:cNvSpPr/>
          <p:nvPr/>
        </p:nvSpPr>
        <p:spPr>
          <a:xfrm>
            <a:off x="990600" y="1536174"/>
            <a:ext cx="7924800" cy="2677656"/>
          </a:xfrm>
          <a:prstGeom prst="rect">
            <a:avLst/>
          </a:prstGeom>
        </p:spPr>
        <p:txBody>
          <a:bodyPr wrap="square">
            <a:spAutoFit/>
          </a:bodyPr>
          <a:lstStyle/>
          <a:p>
            <a:endParaRPr lang="en-US" dirty="0"/>
          </a:p>
          <a:p>
            <a:endParaRPr lang="en-US" dirty="0"/>
          </a:p>
          <a:p>
            <a:endParaRPr lang="en-US" dirty="0" smtClean="0"/>
          </a:p>
          <a:p>
            <a:endParaRPr lang="en-US" dirty="0"/>
          </a:p>
          <a:p>
            <a:endParaRPr lang="en-US" dirty="0" smtClean="0"/>
          </a:p>
          <a:p>
            <a:endParaRPr lang="en-US" dirty="0"/>
          </a:p>
          <a:p>
            <a:endParaRPr lang="en-US"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1457810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smtClean="0"/>
              <a:t>2016 Examination Focus- Interest Rate Risk	</a:t>
            </a:r>
            <a:endParaRPr lang="en-US" sz="2400" b="0" dirty="0"/>
          </a:p>
        </p:txBody>
      </p:sp>
      <p:sp>
        <p:nvSpPr>
          <p:cNvPr id="3" name="Content Placeholder 2"/>
          <p:cNvSpPr>
            <a:spLocks noGrp="1"/>
          </p:cNvSpPr>
          <p:nvPr>
            <p:ph idx="1"/>
          </p:nvPr>
        </p:nvSpPr>
        <p:spPr>
          <a:xfrm>
            <a:off x="0" y="750888"/>
            <a:ext cx="7467600" cy="6107112"/>
          </a:xfrm>
        </p:spPr>
        <p:txBody>
          <a:bodyPr/>
          <a:lstStyle/>
          <a:p>
            <a:pPr marL="0" indent="0">
              <a:buNone/>
            </a:pPr>
            <a:endParaRPr lang="en-US" sz="2400" dirty="0" smtClean="0"/>
          </a:p>
          <a:p>
            <a:pPr lvl="1">
              <a:buSzPct val="100000"/>
              <a:buFont typeface="Arial" panose="020B0604020202020204" pitchFamily="34" charset="0"/>
              <a:buChar char="•"/>
            </a:pPr>
            <a:r>
              <a:rPr lang="en-US" dirty="0" smtClean="0"/>
              <a:t>Directors of Four Federal Reserve Banks voted for an increase in the prime credit rate from 1% to 1.25% in the April meeting (Kansas City, Cleveland, Richmond and San Francisco)</a:t>
            </a:r>
          </a:p>
          <a:p>
            <a:pPr marL="457200" lvl="1" indent="0">
              <a:buSzPct val="100000"/>
              <a:buNone/>
            </a:pPr>
            <a:endParaRPr lang="en-US" dirty="0" smtClean="0"/>
          </a:p>
          <a:p>
            <a:pPr lvl="1">
              <a:buSzPct val="100000"/>
              <a:buFont typeface="Arial" panose="020B0604020202020204" pitchFamily="34" charset="0"/>
              <a:buChar char="•"/>
            </a:pPr>
            <a:r>
              <a:rPr lang="en-US" dirty="0" smtClean="0"/>
              <a:t>Directors cited current and anticipated </a:t>
            </a:r>
            <a:r>
              <a:rPr lang="en-US" dirty="0"/>
              <a:t>economic conditions, improvements in the labor market, and </a:t>
            </a:r>
            <a:r>
              <a:rPr lang="en-US" dirty="0" smtClean="0"/>
              <a:t>expectations </a:t>
            </a:r>
            <a:r>
              <a:rPr lang="en-US" sz="2400" dirty="0" smtClean="0"/>
              <a:t>that </a:t>
            </a:r>
            <a:r>
              <a:rPr lang="en-US" sz="2400" dirty="0"/>
              <a:t>inflation would rise toward the Federal Reserve's </a:t>
            </a:r>
            <a:r>
              <a:rPr lang="en-US" sz="2400" dirty="0" smtClean="0"/>
              <a:t>2% objective </a:t>
            </a:r>
            <a:r>
              <a:rPr lang="en-US" sz="2400" dirty="0"/>
              <a:t>over </a:t>
            </a:r>
            <a:r>
              <a:rPr lang="en-US" sz="2400" dirty="0" smtClean="0"/>
              <a:t>the medium term</a:t>
            </a:r>
          </a:p>
          <a:p>
            <a:pPr marL="457200" lvl="1" indent="0">
              <a:buSzPct val="100000"/>
              <a:buNone/>
            </a:pPr>
            <a:endParaRPr lang="en-US" sz="2400" dirty="0" smtClean="0"/>
          </a:p>
          <a:p>
            <a:pPr lvl="1">
              <a:buSzPct val="100000"/>
              <a:buFont typeface="Arial" panose="020B0604020202020204" pitchFamily="34" charset="0"/>
              <a:buChar char="•"/>
            </a:pPr>
            <a:r>
              <a:rPr lang="en-US" dirty="0" smtClean="0"/>
              <a:t>Other Federal Reserve Banks noted a slow-down in the economy producing mixed results nationwide</a:t>
            </a:r>
            <a:endParaRPr lang="en-US" sz="2400" dirty="0" smtClean="0"/>
          </a:p>
          <a:p>
            <a:pPr marL="457200" lvl="1" indent="0">
              <a:buNone/>
            </a:pPr>
            <a:endParaRPr lang="en-US" sz="2400" dirty="0" smtClean="0"/>
          </a:p>
          <a:p>
            <a:pPr marL="457200" lvl="1" indent="0">
              <a:buNone/>
            </a:pPr>
            <a:endParaRPr lang="en-US" dirty="0" smtClean="0"/>
          </a:p>
          <a:p>
            <a:pPr lvl="1"/>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2236238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13"/>
            <a:ext cx="7620000" cy="762001"/>
          </a:xfrm>
        </p:spPr>
        <p:txBody>
          <a:bodyPr/>
          <a:lstStyle/>
          <a:p>
            <a:r>
              <a:rPr lang="en-US" sz="2400" b="0" dirty="0" smtClean="0"/>
              <a:t>New on the Horizon- </a:t>
            </a:r>
            <a:br>
              <a:rPr lang="en-US" sz="2400" b="0" dirty="0" smtClean="0"/>
            </a:br>
            <a:r>
              <a:rPr lang="en-US" sz="2400" b="0" dirty="0" smtClean="0"/>
              <a:t>Current Expected Credit Loss- FASB Proposal</a:t>
            </a:r>
            <a:endParaRPr lang="en-US" sz="2400" b="0" dirty="0"/>
          </a:p>
        </p:txBody>
      </p:sp>
      <p:sp>
        <p:nvSpPr>
          <p:cNvPr id="3" name="Content Placeholder 2"/>
          <p:cNvSpPr>
            <a:spLocks noGrp="1"/>
          </p:cNvSpPr>
          <p:nvPr>
            <p:ph idx="1"/>
          </p:nvPr>
        </p:nvSpPr>
        <p:spPr>
          <a:xfrm>
            <a:off x="0" y="750888"/>
            <a:ext cx="7467600" cy="5497512"/>
          </a:xfrm>
        </p:spPr>
        <p:txBody>
          <a:bodyPr/>
          <a:lstStyle/>
          <a:p>
            <a:r>
              <a:rPr lang="en-US" sz="2400" dirty="0" smtClean="0"/>
              <a:t>FASB identified weaknesses in current practice of recognizing incurred losses following the recent global economic crisis</a:t>
            </a:r>
          </a:p>
          <a:p>
            <a:pPr marL="0" indent="0">
              <a:buNone/>
            </a:pPr>
            <a:endParaRPr lang="en-US" sz="2400" dirty="0" smtClean="0"/>
          </a:p>
          <a:p>
            <a:r>
              <a:rPr lang="en-US" sz="2400" dirty="0" smtClean="0"/>
              <a:t>Issued proposed accounting standards update on December 20, 2012- Current Expected Credit Loss model or “CECL”</a:t>
            </a:r>
          </a:p>
          <a:p>
            <a:pPr marL="0" indent="0">
              <a:buNone/>
            </a:pPr>
            <a:endParaRPr lang="en-US" sz="2400" dirty="0" smtClean="0"/>
          </a:p>
          <a:p>
            <a:r>
              <a:rPr lang="en-US" sz="2400" dirty="0" smtClean="0"/>
              <a:t>Changes loss recognition to capture all credit losses expected to be realized over the life of their existing loan portfolio</a:t>
            </a:r>
          </a:p>
          <a:p>
            <a:pPr marL="0" indent="0">
              <a:buNone/>
            </a:pPr>
            <a:endParaRPr lang="en-US" sz="2400" dirty="0" smtClean="0"/>
          </a:p>
          <a:p>
            <a:r>
              <a:rPr lang="en-US" sz="2400" dirty="0" smtClean="0"/>
              <a:t>Implementation for year end 2021</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2271452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113"/>
            <a:ext cx="7467600" cy="762001"/>
          </a:xfrm>
        </p:spPr>
        <p:txBody>
          <a:bodyPr/>
          <a:lstStyle/>
          <a:p>
            <a:r>
              <a:rPr lang="en-US" sz="2400" b="0" dirty="0" smtClean="0"/>
              <a:t>New on the Horizon-</a:t>
            </a:r>
            <a:br>
              <a:rPr lang="en-US" sz="2400" b="0" dirty="0" smtClean="0"/>
            </a:br>
            <a:r>
              <a:rPr lang="en-US" sz="2400" b="0" dirty="0" smtClean="0"/>
              <a:t>Current </a:t>
            </a:r>
            <a:r>
              <a:rPr lang="en-US" sz="2400" b="0" dirty="0"/>
              <a:t>Expected Credit </a:t>
            </a:r>
            <a:r>
              <a:rPr lang="en-US" sz="2400" b="0" dirty="0" smtClean="0"/>
              <a:t>Loss- FASB </a:t>
            </a:r>
            <a:r>
              <a:rPr lang="en-US" sz="2400" b="0" dirty="0"/>
              <a:t>Proposal</a:t>
            </a:r>
          </a:p>
        </p:txBody>
      </p:sp>
      <p:sp>
        <p:nvSpPr>
          <p:cNvPr id="3" name="Content Placeholder 2"/>
          <p:cNvSpPr>
            <a:spLocks noGrp="1"/>
          </p:cNvSpPr>
          <p:nvPr>
            <p:ph idx="1"/>
          </p:nvPr>
        </p:nvSpPr>
        <p:spPr>
          <a:xfrm>
            <a:off x="0" y="914400"/>
            <a:ext cx="7467600" cy="5181600"/>
          </a:xfrm>
        </p:spPr>
        <p:txBody>
          <a:bodyPr/>
          <a:lstStyle/>
          <a:p>
            <a:r>
              <a:rPr lang="en-US" sz="2400" dirty="0" smtClean="0"/>
              <a:t>Expected credit loss is an estimate of the present value of future cash flows not expected to be collected based on quantitative and qualitative information such as:</a:t>
            </a:r>
          </a:p>
          <a:p>
            <a:pPr lvl="1"/>
            <a:r>
              <a:rPr lang="en-US" dirty="0" smtClean="0"/>
              <a:t>Past events</a:t>
            </a:r>
          </a:p>
          <a:p>
            <a:pPr lvl="1"/>
            <a:r>
              <a:rPr lang="en-US" dirty="0" smtClean="0"/>
              <a:t>Historical loss experience</a:t>
            </a:r>
          </a:p>
          <a:p>
            <a:pPr lvl="1"/>
            <a:r>
              <a:rPr lang="en-US" dirty="0" smtClean="0"/>
              <a:t>Current conditions</a:t>
            </a:r>
          </a:p>
          <a:p>
            <a:pPr lvl="1"/>
            <a:r>
              <a:rPr lang="en-US" dirty="0" smtClean="0"/>
              <a:t>Borrower credit worthiness</a:t>
            </a:r>
          </a:p>
          <a:p>
            <a:pPr lvl="1"/>
            <a:r>
              <a:rPr lang="en-US" dirty="0" smtClean="0"/>
              <a:t>Forecasts of expected credit losses; and,</a:t>
            </a:r>
          </a:p>
          <a:p>
            <a:pPr lvl="1"/>
            <a:r>
              <a:rPr lang="en-US" dirty="0" smtClean="0"/>
              <a:t>Current point and forecast direction of economic cycle</a:t>
            </a:r>
          </a:p>
          <a:p>
            <a:pPr marL="457200" lvl="1"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3000012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13"/>
            <a:ext cx="7620000" cy="762001"/>
          </a:xfrm>
        </p:spPr>
        <p:txBody>
          <a:bodyPr/>
          <a:lstStyle/>
          <a:p>
            <a:r>
              <a:rPr lang="en-US" sz="2000" b="0" dirty="0" smtClean="0"/>
              <a:t>New on the Horizon-Current </a:t>
            </a:r>
            <a:r>
              <a:rPr lang="en-US" sz="2000" b="0" dirty="0"/>
              <a:t>Expected Credit </a:t>
            </a:r>
            <a:r>
              <a:rPr lang="en-US" sz="2000" b="0" dirty="0" smtClean="0"/>
              <a:t>Loss</a:t>
            </a:r>
            <a:r>
              <a:rPr lang="en-US" sz="2000" b="0" dirty="0"/>
              <a:t>-</a:t>
            </a:r>
            <a:r>
              <a:rPr lang="en-US" sz="2000" b="0" dirty="0" smtClean="0"/>
              <a:t> What Should Credit Unions Do Now?  </a:t>
            </a:r>
            <a:endParaRPr lang="en-US" sz="2000" b="0" dirty="0"/>
          </a:p>
        </p:txBody>
      </p:sp>
      <p:sp>
        <p:nvSpPr>
          <p:cNvPr id="3" name="Content Placeholder 2"/>
          <p:cNvSpPr>
            <a:spLocks noGrp="1"/>
          </p:cNvSpPr>
          <p:nvPr>
            <p:ph idx="1"/>
          </p:nvPr>
        </p:nvSpPr>
        <p:spPr>
          <a:xfrm>
            <a:off x="0" y="990600"/>
            <a:ext cx="7467600" cy="5105400"/>
          </a:xfrm>
        </p:spPr>
        <p:txBody>
          <a:bodyPr/>
          <a:lstStyle/>
          <a:p>
            <a:r>
              <a:rPr lang="en-US" sz="2400" dirty="0" smtClean="0"/>
              <a:t>We expect that most credit unions do not currently have the data to comply with the FASB.</a:t>
            </a:r>
          </a:p>
          <a:p>
            <a:pPr marL="0" indent="0">
              <a:buNone/>
            </a:pPr>
            <a:endParaRPr lang="en-US" sz="2400" dirty="0" smtClean="0"/>
          </a:p>
          <a:p>
            <a:r>
              <a:rPr lang="en-US" sz="2400" dirty="0" smtClean="0"/>
              <a:t>Recommend that you work with your CPAs to develop the data that you will need to comply. (All Credit Unions with greater than $10 million in assets must comply with GAAP for Call Report.)</a:t>
            </a:r>
          </a:p>
          <a:p>
            <a:pPr marL="0" indent="0">
              <a:buNone/>
            </a:pPr>
            <a:endParaRPr lang="en-US" sz="2400" dirty="0" smtClean="0"/>
          </a:p>
          <a:p>
            <a:r>
              <a:rPr lang="en-US" sz="2400" dirty="0" smtClean="0"/>
              <a:t>FASB decided that nonpublic businesses including credit unions would not have to disaggregate credit quality indicators by year of origination</a:t>
            </a:r>
          </a:p>
          <a:p>
            <a:pPr marL="0" indent="0">
              <a:buNone/>
            </a:pPr>
            <a:endParaRPr lang="en-US" sz="2400" dirty="0" smtClean="0"/>
          </a:p>
          <a:p>
            <a:r>
              <a:rPr lang="en-US" sz="2400" dirty="0" smtClean="0"/>
              <a:t>Work with IT vendors to modify loan systems to capture data needed</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1902047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smtClean="0"/>
              <a:t>Advantages of State Charter</a:t>
            </a:r>
            <a:endParaRPr lang="en-US" sz="2400" b="0" dirty="0"/>
          </a:p>
        </p:txBody>
      </p:sp>
      <p:sp>
        <p:nvSpPr>
          <p:cNvPr id="3" name="Content Placeholder 2"/>
          <p:cNvSpPr>
            <a:spLocks noGrp="1"/>
          </p:cNvSpPr>
          <p:nvPr>
            <p:ph idx="1"/>
          </p:nvPr>
        </p:nvSpPr>
        <p:spPr>
          <a:xfrm>
            <a:off x="0" y="750888"/>
            <a:ext cx="7467600" cy="5345112"/>
          </a:xfrm>
        </p:spPr>
        <p:txBody>
          <a:bodyPr/>
          <a:lstStyle/>
          <a:p>
            <a:endParaRPr lang="en-US" dirty="0" smtClean="0"/>
          </a:p>
          <a:p>
            <a:r>
              <a:rPr lang="en-US" sz="2400" dirty="0" smtClean="0"/>
              <a:t>Field of membership- all current fields of membership plus opportunity to add counties (SEGs plus Geographic FOM are allowed and encouraged)</a:t>
            </a:r>
          </a:p>
          <a:p>
            <a:endParaRPr lang="en-US" sz="2400" dirty="0" smtClean="0"/>
          </a:p>
          <a:p>
            <a:r>
              <a:rPr lang="en-US" sz="2400" dirty="0" smtClean="0"/>
              <a:t>Progressive code that promotes growth in state chartered credit unions through organic growth and through mergers and acquisitions</a:t>
            </a:r>
          </a:p>
          <a:p>
            <a:pPr marL="0" indent="0">
              <a:buNone/>
            </a:pPr>
            <a:endParaRPr lang="en-US" sz="2400" dirty="0" smtClean="0"/>
          </a:p>
          <a:p>
            <a:r>
              <a:rPr lang="en-US" sz="2400" dirty="0" smtClean="0"/>
              <a:t>Parity provision- anything that a federal charter can do a State of Alabama chartered credit union can do</a:t>
            </a:r>
          </a:p>
          <a:p>
            <a:endParaRPr lang="en-US" sz="2400" dirty="0" smtClean="0"/>
          </a:p>
          <a:p>
            <a:r>
              <a:rPr lang="en-US" sz="2400" dirty="0"/>
              <a:t>Interstate Branching Agreement</a:t>
            </a:r>
          </a:p>
          <a:p>
            <a:endParaRPr lang="en-US" sz="2400" dirty="0" smtClean="0"/>
          </a:p>
          <a:p>
            <a:endParaRPr lang="en-US" sz="2400" dirty="0" smtClean="0"/>
          </a:p>
          <a:p>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1408868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04800"/>
            <a:ext cx="8042276" cy="1219200"/>
          </a:xfrm>
        </p:spPr>
        <p:txBody>
          <a:bodyPr/>
          <a:lstStyle/>
          <a:p>
            <a:r>
              <a:rPr lang="en-US" sz="2400" b="0" dirty="0" smtClean="0"/>
              <a:t>Advantages of State Charter</a:t>
            </a:r>
            <a:endParaRPr lang="en-US" sz="2400" b="0" dirty="0"/>
          </a:p>
        </p:txBody>
      </p:sp>
      <p:sp>
        <p:nvSpPr>
          <p:cNvPr id="3" name="Content Placeholder 2"/>
          <p:cNvSpPr>
            <a:spLocks noGrp="1"/>
          </p:cNvSpPr>
          <p:nvPr>
            <p:ph idx="1"/>
          </p:nvPr>
        </p:nvSpPr>
        <p:spPr>
          <a:xfrm>
            <a:off x="0" y="933450"/>
            <a:ext cx="7467600" cy="4953000"/>
          </a:xfrm>
        </p:spPr>
        <p:txBody>
          <a:bodyPr/>
          <a:lstStyle/>
          <a:p>
            <a:pPr lvl="1">
              <a:buSzPct val="100000"/>
              <a:buFont typeface="Arial" panose="020B0604020202020204" pitchFamily="34" charset="0"/>
              <a:buChar char="•"/>
            </a:pPr>
            <a:r>
              <a:rPr lang="en-US" dirty="0"/>
              <a:t>Relationship between the credit unions and </a:t>
            </a:r>
            <a:r>
              <a:rPr lang="en-US" dirty="0" smtClean="0"/>
              <a:t>regulators</a:t>
            </a:r>
          </a:p>
          <a:p>
            <a:pPr lvl="1">
              <a:buSzPct val="100000"/>
              <a:buFont typeface="Arial" panose="020B0604020202020204" pitchFamily="34" charset="0"/>
              <a:buChar char="•"/>
            </a:pPr>
            <a:endParaRPr lang="en-US" dirty="0"/>
          </a:p>
          <a:p>
            <a:pPr lvl="1">
              <a:buSzPct val="100000"/>
              <a:buFont typeface="Arial" panose="020B0604020202020204" pitchFamily="34" charset="0"/>
              <a:buChar char="•"/>
            </a:pPr>
            <a:r>
              <a:rPr lang="en-US" dirty="0" smtClean="0"/>
              <a:t>Education/ Training and Examiner Certifications</a:t>
            </a:r>
          </a:p>
          <a:p>
            <a:pPr lvl="1">
              <a:buSzPct val="100000"/>
              <a:buFont typeface="Arial" panose="020B0604020202020204" pitchFamily="34" charset="0"/>
              <a:buChar char="•"/>
            </a:pPr>
            <a:endParaRPr lang="en-US" dirty="0" smtClean="0"/>
          </a:p>
          <a:p>
            <a:pPr lvl="1">
              <a:buSzPct val="100000"/>
              <a:buFont typeface="Arial" panose="020B0604020202020204" pitchFamily="34" charset="0"/>
              <a:buChar char="•"/>
            </a:pPr>
            <a:r>
              <a:rPr lang="en-US" dirty="0" smtClean="0"/>
              <a:t>Seasoned examination staff</a:t>
            </a:r>
          </a:p>
          <a:p>
            <a:pPr lvl="1">
              <a:buSzPct val="100000"/>
              <a:buFont typeface="Arial" panose="020B0604020202020204" pitchFamily="34" charset="0"/>
              <a:buChar char="•"/>
            </a:pPr>
            <a:endParaRPr lang="en-US" dirty="0" smtClean="0"/>
          </a:p>
          <a:p>
            <a:pPr lvl="1">
              <a:buSzPct val="100000"/>
              <a:buFont typeface="Arial" panose="020B0604020202020204" pitchFamily="34" charset="0"/>
              <a:buChar char="•"/>
            </a:pPr>
            <a:r>
              <a:rPr lang="en-US" dirty="0" smtClean="0"/>
              <a:t>Accreditation of Alabama Credit Union Administration</a:t>
            </a:r>
          </a:p>
          <a:p>
            <a:pPr lvl="1">
              <a:buSzPct val="100000"/>
              <a:buFont typeface="Arial" panose="020B0604020202020204" pitchFamily="34" charset="0"/>
              <a:buChar char="•"/>
            </a:pPr>
            <a:endParaRPr lang="en-US" dirty="0" smtClean="0"/>
          </a:p>
          <a:p>
            <a:pPr lvl="1">
              <a:buSzPct val="100000"/>
              <a:buFont typeface="Arial" panose="020B0604020202020204" pitchFamily="34" charset="0"/>
              <a:buChar char="•"/>
            </a:pPr>
            <a:r>
              <a:rPr lang="en-US" dirty="0" smtClean="0"/>
              <a:t>Accessibility/ Expeditious Decision Making</a:t>
            </a:r>
          </a:p>
          <a:p>
            <a:pPr lvl="1"/>
            <a:endParaRPr lang="en-US" dirty="0"/>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marL="349250" lvl="1" indent="0">
              <a:buNone/>
            </a:pPr>
            <a:endParaRPr lang="en-US" dirty="0" smtClean="0"/>
          </a:p>
          <a:p>
            <a:pPr lvl="1"/>
            <a:endParaRPr lang="en-US" dirty="0"/>
          </a:p>
          <a:p>
            <a:pPr lvl="1"/>
            <a:endParaRPr lang="en-US" dirty="0" smtClean="0"/>
          </a:p>
          <a:p>
            <a:pPr lvl="1"/>
            <a:endParaRPr lang="en-US" dirty="0" smtClean="0"/>
          </a:p>
          <a:p>
            <a:pPr lvl="1"/>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2730532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smtClean="0"/>
              <a:t>Summary</a:t>
            </a:r>
            <a:endParaRPr lang="en-US" sz="2400" b="0" dirty="0"/>
          </a:p>
        </p:txBody>
      </p:sp>
      <p:sp>
        <p:nvSpPr>
          <p:cNvPr id="3" name="Content Placeholder 2"/>
          <p:cNvSpPr>
            <a:spLocks noGrp="1"/>
          </p:cNvSpPr>
          <p:nvPr>
            <p:ph idx="1"/>
          </p:nvPr>
        </p:nvSpPr>
        <p:spPr>
          <a:xfrm>
            <a:off x="152400" y="1066800"/>
            <a:ext cx="7315200" cy="5181600"/>
          </a:xfrm>
        </p:spPr>
        <p:txBody>
          <a:bodyPr/>
          <a:lstStyle/>
          <a:p>
            <a:r>
              <a:rPr lang="en-US" sz="2400" dirty="0" smtClean="0"/>
              <a:t>ACUA will work diligently with you to maintain a sound and healthy state chartered credit union that can safely adapt to members’ changing needs.</a:t>
            </a:r>
          </a:p>
          <a:p>
            <a:pPr marL="0" indent="0">
              <a:buNone/>
            </a:pPr>
            <a:endParaRPr lang="en-US" sz="2400" dirty="0" smtClean="0"/>
          </a:p>
          <a:p>
            <a:r>
              <a:rPr lang="en-US" sz="2400" dirty="0" smtClean="0"/>
              <a:t>ACUA welcomes comments and feedback on examinations.</a:t>
            </a:r>
          </a:p>
          <a:p>
            <a:pPr marL="0" indent="0">
              <a:buNone/>
            </a:pPr>
            <a:endParaRPr lang="en-US" sz="2400" dirty="0" smtClean="0"/>
          </a:p>
          <a:p>
            <a:r>
              <a:rPr lang="en-US" sz="2400" dirty="0" smtClean="0"/>
              <a:t>We are always looking for ways to further enhance our approach to examining and supervising Alabama state chartered credit unions.</a:t>
            </a: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p:txBody>
          <a:bodyPr/>
          <a:lstStyle/>
          <a:p>
            <a:endParaRPr lang="en-US" sz="3200" u="sng" dirty="0">
              <a:cs typeface="Times New Roman" pitchFamily="18" charset="0"/>
            </a:endParaRPr>
          </a:p>
          <a:p>
            <a:r>
              <a:rPr lang="en-US" dirty="0" smtClean="0">
                <a:cs typeface="Times New Roman" pitchFamily="18" charset="0"/>
              </a:rPr>
              <a:t>Questions? </a:t>
            </a:r>
          </a:p>
          <a:p>
            <a:pPr marL="0" indent="0">
              <a:buNone/>
            </a:pPr>
            <a:endParaRPr lang="en-US" dirty="0">
              <a:cs typeface="Times New Roman" pitchFamily="18" charset="0"/>
            </a:endParaRPr>
          </a:p>
          <a:p>
            <a:r>
              <a:rPr lang="en-US" dirty="0">
                <a:cs typeface="Times New Roman" pitchFamily="18" charset="0"/>
              </a:rPr>
              <a:t>Comments </a:t>
            </a:r>
          </a:p>
          <a:p>
            <a:endParaRPr lang="en-US" sz="20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366" y="5629275"/>
            <a:ext cx="2286000" cy="9334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1"/>
          </a:xfrm>
        </p:spPr>
        <p:txBody>
          <a:bodyPr/>
          <a:lstStyle/>
          <a:p>
            <a:r>
              <a:rPr lang="en-US" dirty="0" smtClean="0">
                <a:latin typeface="Arial" charset="0"/>
              </a:rPr>
              <a:t/>
            </a:r>
            <a:br>
              <a:rPr lang="en-US" dirty="0" smtClean="0">
                <a:latin typeface="Arial" charset="0"/>
              </a:rPr>
            </a:br>
            <a:r>
              <a:rPr lang="en-US" sz="2200" b="0" dirty="0" smtClean="0">
                <a:latin typeface="Arial" charset="0"/>
              </a:rPr>
              <a:t>Alabama Credit </a:t>
            </a:r>
            <a:r>
              <a:rPr lang="en-US" sz="2200" b="0" dirty="0">
                <a:latin typeface="Arial" charset="0"/>
              </a:rPr>
              <a:t>Unions Overview </a:t>
            </a:r>
            <a:r>
              <a:rPr lang="en-US" sz="2200" b="0" dirty="0" smtClean="0">
                <a:latin typeface="Arial" charset="0"/>
              </a:rPr>
              <a:t>for the year ended 12/31/2015 *</a:t>
            </a:r>
            <a:r>
              <a:rPr lang="en-US" sz="2200" dirty="0">
                <a:latin typeface="Arial" charset="0"/>
              </a:rPr>
              <a:t/>
            </a:r>
            <a:br>
              <a:rPr lang="en-US" sz="2200" dirty="0">
                <a:latin typeface="Arial" charset="0"/>
              </a:rPr>
            </a:br>
            <a:endParaRPr lang="en-US" sz="2200" dirty="0"/>
          </a:p>
        </p:txBody>
      </p:sp>
      <p:sp>
        <p:nvSpPr>
          <p:cNvPr id="3" name="Content Placeholder 2"/>
          <p:cNvSpPr>
            <a:spLocks noGrp="1"/>
          </p:cNvSpPr>
          <p:nvPr>
            <p:ph idx="1"/>
          </p:nvPr>
        </p:nvSpPr>
        <p:spPr>
          <a:xfrm>
            <a:off x="0" y="1447800"/>
            <a:ext cx="8915400" cy="4648200"/>
          </a:xfrm>
        </p:spPr>
        <p:txBody>
          <a:bodyPr/>
          <a:lstStyle/>
          <a:p>
            <a:pPr marL="457200" lvl="1" indent="0">
              <a:buNone/>
            </a:pPr>
            <a:r>
              <a:rPr lang="en-US" sz="1600" dirty="0" smtClean="0">
                <a:cs typeface="Times New Roman" pitchFamily="18" charset="0"/>
              </a:rPr>
              <a:t>					      </a:t>
            </a:r>
            <a:r>
              <a:rPr lang="en-US" b="1" dirty="0" smtClean="0">
                <a:cs typeface="Times New Roman" pitchFamily="18" charset="0"/>
              </a:rPr>
              <a:t>All	          FISCUs</a:t>
            </a:r>
            <a:endParaRPr lang="en-US" b="1" dirty="0">
              <a:cs typeface="Times New Roman" pitchFamily="18" charset="0"/>
            </a:endParaRPr>
          </a:p>
          <a:p>
            <a:pPr lvl="1">
              <a:buSzPct val="100000"/>
              <a:buFont typeface="Arial" panose="020B0604020202020204" pitchFamily="34" charset="0"/>
              <a:buChar char="•"/>
            </a:pPr>
            <a:endParaRPr lang="en-US" dirty="0" smtClean="0">
              <a:cs typeface="Times New Roman" pitchFamily="18" charset="0"/>
            </a:endParaRPr>
          </a:p>
          <a:p>
            <a:pPr lvl="1">
              <a:buSzPct val="100000"/>
              <a:buFont typeface="Arial" panose="020B0604020202020204" pitchFamily="34" charset="0"/>
              <a:buChar char="•"/>
            </a:pPr>
            <a:r>
              <a:rPr lang="en-US" dirty="0" smtClean="0">
                <a:cs typeface="Times New Roman" pitchFamily="18" charset="0"/>
              </a:rPr>
              <a:t>Loan Growth	</a:t>
            </a:r>
            <a:r>
              <a:rPr lang="en-US" dirty="0">
                <a:cs typeface="Times New Roman" pitchFamily="18" charset="0"/>
              </a:rPr>
              <a:t>		</a:t>
            </a:r>
            <a:r>
              <a:rPr lang="en-US" dirty="0" smtClean="0">
                <a:cs typeface="Times New Roman" pitchFamily="18" charset="0"/>
              </a:rPr>
              <a:t>  9.50%	7.33%</a:t>
            </a:r>
            <a:endParaRPr lang="en-US" dirty="0">
              <a:cs typeface="Times New Roman" pitchFamily="18" charset="0"/>
            </a:endParaRPr>
          </a:p>
          <a:p>
            <a:pPr marL="457200" lvl="1" indent="0">
              <a:buSzPct val="100000"/>
              <a:buNone/>
            </a:pPr>
            <a:endParaRPr lang="en-US" dirty="0" smtClean="0">
              <a:cs typeface="Times New Roman" pitchFamily="18" charset="0"/>
            </a:endParaRPr>
          </a:p>
          <a:p>
            <a:pPr lvl="1">
              <a:buSzPct val="100000"/>
              <a:buFont typeface="Arial" panose="020B0604020202020204" pitchFamily="34" charset="0"/>
              <a:buChar char="•"/>
            </a:pPr>
            <a:r>
              <a:rPr lang="en-US" dirty="0" smtClean="0">
                <a:cs typeface="Times New Roman" pitchFamily="18" charset="0"/>
              </a:rPr>
              <a:t>Share </a:t>
            </a:r>
            <a:r>
              <a:rPr lang="en-US" dirty="0">
                <a:cs typeface="Times New Roman" pitchFamily="18" charset="0"/>
              </a:rPr>
              <a:t>and Deposit </a:t>
            </a:r>
            <a:r>
              <a:rPr lang="en-US" dirty="0" smtClean="0">
                <a:cs typeface="Times New Roman" pitchFamily="18" charset="0"/>
              </a:rPr>
              <a:t>growth	  4.90%          4.80%</a:t>
            </a:r>
            <a:endParaRPr lang="en-US" dirty="0">
              <a:cs typeface="Times New Roman" pitchFamily="18" charset="0"/>
            </a:endParaRPr>
          </a:p>
          <a:p>
            <a:pPr lvl="1">
              <a:buSzPct val="100000"/>
              <a:buFont typeface="Arial" panose="020B0604020202020204" pitchFamily="34" charset="0"/>
              <a:buChar char="•"/>
            </a:pPr>
            <a:endParaRPr lang="en-US" dirty="0" smtClean="0">
              <a:cs typeface="Times New Roman" pitchFamily="18" charset="0"/>
            </a:endParaRPr>
          </a:p>
          <a:p>
            <a:pPr lvl="1">
              <a:buSzPct val="100000"/>
              <a:buFont typeface="Arial" panose="020B0604020202020204" pitchFamily="34" charset="0"/>
              <a:buChar char="•"/>
            </a:pPr>
            <a:r>
              <a:rPr lang="en-US" dirty="0" smtClean="0">
                <a:cs typeface="Times New Roman" pitchFamily="18" charset="0"/>
              </a:rPr>
              <a:t>Average </a:t>
            </a:r>
            <a:r>
              <a:rPr lang="en-US" dirty="0">
                <a:cs typeface="Times New Roman" pitchFamily="18" charset="0"/>
              </a:rPr>
              <a:t>Net Worth </a:t>
            </a:r>
            <a:r>
              <a:rPr lang="en-US" dirty="0" smtClean="0">
                <a:cs typeface="Times New Roman" pitchFamily="18" charset="0"/>
              </a:rPr>
              <a:t>ratio	 11.60%       11.53%					</a:t>
            </a:r>
            <a:endParaRPr lang="en-US" dirty="0">
              <a:cs typeface="Times New Roman" pitchFamily="18" charset="0"/>
            </a:endParaRPr>
          </a:p>
          <a:p>
            <a:pPr lvl="1">
              <a:buSzPct val="100000"/>
              <a:buFont typeface="Arial" panose="020B0604020202020204" pitchFamily="34" charset="0"/>
              <a:buChar char="•"/>
            </a:pPr>
            <a:r>
              <a:rPr lang="en-US" dirty="0">
                <a:cs typeface="Times New Roman" pitchFamily="18" charset="0"/>
              </a:rPr>
              <a:t>Member growth		</a:t>
            </a:r>
            <a:r>
              <a:rPr lang="en-US" dirty="0" smtClean="0">
                <a:cs typeface="Times New Roman" pitchFamily="18" charset="0"/>
              </a:rPr>
              <a:t>   2.40%         2.20%</a:t>
            </a:r>
            <a:endParaRPr lang="en-US" dirty="0">
              <a:cs typeface="Times New Roman" pitchFamily="18" charset="0"/>
            </a:endParaRPr>
          </a:p>
          <a:p>
            <a:endParaRPr lang="en-US" sz="2000" dirty="0" smtClean="0"/>
          </a:p>
          <a:p>
            <a:pPr marL="0" indent="0">
              <a:buNone/>
            </a:pPr>
            <a:r>
              <a:rPr lang="en-US" sz="2000" dirty="0"/>
              <a:t>* Stats exclude the corporate credit union</a:t>
            </a:r>
          </a:p>
          <a:p>
            <a:endParaRPr lang="en-US" sz="2000" dirty="0"/>
          </a:p>
          <a:p>
            <a:endParaRPr lang="en-US" sz="2000" dirty="0" smtClean="0"/>
          </a:p>
          <a:p>
            <a:endParaRPr lang="en-US" sz="2000" dirty="0"/>
          </a:p>
          <a:p>
            <a:endParaRPr lang="en-US" sz="20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3949179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a:t>2016 Developments/ Code Changes </a:t>
            </a:r>
          </a:p>
        </p:txBody>
      </p:sp>
      <p:sp>
        <p:nvSpPr>
          <p:cNvPr id="3" name="Content Placeholder 2"/>
          <p:cNvSpPr>
            <a:spLocks noGrp="1"/>
          </p:cNvSpPr>
          <p:nvPr>
            <p:ph idx="1"/>
          </p:nvPr>
        </p:nvSpPr>
        <p:spPr>
          <a:xfrm>
            <a:off x="0" y="750888"/>
            <a:ext cx="7467600" cy="5802312"/>
          </a:xfrm>
        </p:spPr>
        <p:txBody>
          <a:bodyPr/>
          <a:lstStyle/>
          <a:p>
            <a:endParaRPr lang="en-US" sz="2600" dirty="0" smtClean="0"/>
          </a:p>
          <a:p>
            <a:r>
              <a:rPr lang="en-US" sz="2600" dirty="0" smtClean="0"/>
              <a:t>Credit Union Code Modernization Act-SB 209/ HB 367 signed into law on now effective</a:t>
            </a:r>
          </a:p>
          <a:p>
            <a:endParaRPr lang="en-US" sz="2600" dirty="0" smtClean="0"/>
          </a:p>
          <a:p>
            <a:r>
              <a:rPr lang="en-US" sz="2600" dirty="0" smtClean="0"/>
              <a:t>Strengthens and expands the parity provision with federal charters </a:t>
            </a:r>
          </a:p>
          <a:p>
            <a:endParaRPr lang="en-US" sz="2600" dirty="0" smtClean="0"/>
          </a:p>
          <a:p>
            <a:r>
              <a:rPr lang="en-US" sz="2600" dirty="0" smtClean="0"/>
              <a:t>Allows purchase of loans from financial institutions as long as the loans are consistent with the nature and type of loans the credit union can originate (i.e., geographic, type)</a:t>
            </a:r>
          </a:p>
          <a:p>
            <a:endParaRPr lang="en-US" sz="2600" dirty="0" smtClean="0"/>
          </a:p>
          <a:p>
            <a:r>
              <a:rPr lang="en-US" sz="2600" dirty="0" smtClean="0"/>
              <a:t>Investment authority matches federal charters- NCUA Part 703</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391390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a:t>2016 Developments/ Code Changes </a:t>
            </a:r>
          </a:p>
        </p:txBody>
      </p:sp>
      <p:sp>
        <p:nvSpPr>
          <p:cNvPr id="3" name="Content Placeholder 2"/>
          <p:cNvSpPr>
            <a:spLocks noGrp="1"/>
          </p:cNvSpPr>
          <p:nvPr>
            <p:ph idx="1"/>
          </p:nvPr>
        </p:nvSpPr>
        <p:spPr>
          <a:xfrm>
            <a:off x="0" y="1295400"/>
            <a:ext cx="7467600" cy="4800600"/>
          </a:xfrm>
        </p:spPr>
        <p:txBody>
          <a:bodyPr/>
          <a:lstStyle/>
          <a:p>
            <a:r>
              <a:rPr lang="en-US" sz="2600" dirty="0" smtClean="0"/>
              <a:t>Modernized the Code for delegation of authority from the credit committee to loan officers (current law required that all loans approved or declined be presented to the credit committee within 7 days)</a:t>
            </a:r>
          </a:p>
          <a:p>
            <a:pPr marL="0" indent="0">
              <a:buNone/>
            </a:pPr>
            <a:endParaRPr lang="en-US" sz="2600" dirty="0" smtClean="0"/>
          </a:p>
          <a:p>
            <a:r>
              <a:rPr lang="en-US" sz="2600" dirty="0" smtClean="0"/>
              <a:t>Codified steps necessary to voluntarily dissolve a credit union</a:t>
            </a:r>
          </a:p>
          <a:p>
            <a:pPr marL="0" indent="0">
              <a:buNone/>
            </a:pPr>
            <a:endParaRPr lang="en-US" sz="2600" dirty="0" smtClean="0"/>
          </a:p>
          <a:p>
            <a:r>
              <a:rPr lang="en-US" sz="2600" dirty="0" smtClean="0"/>
              <a:t>Codified ability of a credit union to merge a bank or thrift into a credit union and vice versa</a:t>
            </a:r>
            <a:endParaRPr lang="en-US" sz="2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2652751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a:t>2016 Developments/ Code Changes </a:t>
            </a:r>
          </a:p>
        </p:txBody>
      </p:sp>
      <p:sp>
        <p:nvSpPr>
          <p:cNvPr id="3" name="Content Placeholder 2"/>
          <p:cNvSpPr>
            <a:spLocks noGrp="1"/>
          </p:cNvSpPr>
          <p:nvPr>
            <p:ph idx="1"/>
          </p:nvPr>
        </p:nvSpPr>
        <p:spPr>
          <a:xfrm>
            <a:off x="0" y="1295400"/>
            <a:ext cx="7467600" cy="4800600"/>
          </a:xfrm>
        </p:spPr>
        <p:txBody>
          <a:bodyPr/>
          <a:lstStyle/>
          <a:p>
            <a:r>
              <a:rPr lang="en-US" sz="2600" dirty="0" smtClean="0"/>
              <a:t>Confidentiality of examination materials, communications, reports, etc. was strengthened and included in the Code – currently in regulations</a:t>
            </a:r>
          </a:p>
          <a:p>
            <a:pPr marL="0" indent="0">
              <a:buNone/>
            </a:pPr>
            <a:endParaRPr lang="en-US" sz="2600" dirty="0" smtClean="0"/>
          </a:p>
          <a:p>
            <a:r>
              <a:rPr lang="en-US" sz="2600" dirty="0" smtClean="0"/>
              <a:t>Added investigatory and enforcement tools </a:t>
            </a:r>
            <a:endParaRPr lang="en-US" sz="2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3471011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a:t>2016 Developments/ Code Changes </a:t>
            </a:r>
          </a:p>
        </p:txBody>
      </p:sp>
      <p:sp>
        <p:nvSpPr>
          <p:cNvPr id="3" name="Content Placeholder 2"/>
          <p:cNvSpPr>
            <a:spLocks noGrp="1"/>
          </p:cNvSpPr>
          <p:nvPr>
            <p:ph idx="1"/>
          </p:nvPr>
        </p:nvSpPr>
        <p:spPr>
          <a:xfrm>
            <a:off x="0" y="1295400"/>
            <a:ext cx="7467600" cy="4800600"/>
          </a:xfrm>
        </p:spPr>
        <p:txBody>
          <a:bodyPr/>
          <a:lstStyle/>
          <a:p>
            <a:r>
              <a:rPr lang="en-US" sz="2400" dirty="0" smtClean="0"/>
              <a:t>Effective January 27, 2016, NCUA’s enhanced insurance coverage covers:</a:t>
            </a:r>
          </a:p>
          <a:p>
            <a:pPr lvl="1"/>
            <a:r>
              <a:rPr lang="en-US" dirty="0" smtClean="0"/>
              <a:t>Interest on Lawyers’ Trust Accounts (IOLTAs)</a:t>
            </a:r>
          </a:p>
          <a:p>
            <a:pPr lvl="1"/>
            <a:r>
              <a:rPr lang="en-US" dirty="0" smtClean="0"/>
              <a:t>Real Estate Escrow Accounts; and, </a:t>
            </a:r>
          </a:p>
          <a:p>
            <a:pPr lvl="1"/>
            <a:r>
              <a:rPr lang="en-US" dirty="0" smtClean="0"/>
              <a:t>Prepaid Funeral Accounts</a:t>
            </a:r>
          </a:p>
          <a:p>
            <a:pPr marL="457200" lvl="1" indent="0">
              <a:buNone/>
            </a:pPr>
            <a:endParaRPr lang="en-US" dirty="0" smtClean="0"/>
          </a:p>
          <a:p>
            <a:pPr>
              <a:buSzPct val="100000"/>
              <a:buFont typeface="Arial" panose="020B0604020202020204" pitchFamily="34" charset="0"/>
              <a:buChar char="•"/>
            </a:pPr>
            <a:r>
              <a:rPr lang="en-US" sz="2400" dirty="0" smtClean="0"/>
              <a:t>A State chartered credit union received approval from the Alabama Law Foundation and the Alabama Civil Justice Foundation to open and hold IOLTA accounts</a:t>
            </a:r>
          </a:p>
          <a:p>
            <a:pPr lvl="1"/>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3590206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0" dirty="0" smtClean="0"/>
              <a:t>Mergers and Acquisitions </a:t>
            </a:r>
            <a:r>
              <a:rPr lang="en-US" dirty="0" smtClean="0"/>
              <a:t>	</a:t>
            </a:r>
            <a:endParaRPr lang="en-US" dirty="0"/>
          </a:p>
        </p:txBody>
      </p:sp>
      <p:sp>
        <p:nvSpPr>
          <p:cNvPr id="3" name="Content Placeholder 2"/>
          <p:cNvSpPr>
            <a:spLocks noGrp="1"/>
          </p:cNvSpPr>
          <p:nvPr>
            <p:ph idx="1"/>
          </p:nvPr>
        </p:nvSpPr>
        <p:spPr>
          <a:xfrm>
            <a:off x="0" y="1295400"/>
            <a:ext cx="7467600" cy="4800600"/>
          </a:xfrm>
        </p:spPr>
        <p:txBody>
          <a:bodyPr/>
          <a:lstStyle/>
          <a:p>
            <a:r>
              <a:rPr lang="en-US" sz="2400" dirty="0" smtClean="0"/>
              <a:t>Alabama state chartered credit unions acquired 9 financial institutions over the last two years: </a:t>
            </a:r>
          </a:p>
          <a:p>
            <a:pPr lvl="1"/>
            <a:r>
              <a:rPr lang="en-US" dirty="0" smtClean="0"/>
              <a:t>4 state chartered credit unions</a:t>
            </a:r>
          </a:p>
          <a:p>
            <a:pPr lvl="1"/>
            <a:r>
              <a:rPr lang="en-US" dirty="0" smtClean="0"/>
              <a:t>2 federally chartered credit unions</a:t>
            </a:r>
          </a:p>
          <a:p>
            <a:pPr lvl="1"/>
            <a:r>
              <a:rPr lang="en-US" dirty="0" smtClean="0"/>
              <a:t>2 banks</a:t>
            </a:r>
          </a:p>
          <a:p>
            <a:pPr lvl="1"/>
            <a:r>
              <a:rPr lang="en-US" dirty="0" smtClean="0"/>
              <a:t>1 thrift</a:t>
            </a:r>
          </a:p>
          <a:p>
            <a:pPr marL="457200" lvl="1" indent="0">
              <a:buNone/>
            </a:pPr>
            <a:endParaRPr lang="en-US" dirty="0" smtClean="0"/>
          </a:p>
          <a:p>
            <a:r>
              <a:rPr lang="en-US" sz="2400" dirty="0" smtClean="0"/>
              <a:t>Merger Activity nationwide is up year to date over prior year to date and is expected to continue</a:t>
            </a:r>
          </a:p>
          <a:p>
            <a:pPr marL="457200" lvl="1" indent="0">
              <a:buNone/>
            </a:pPr>
            <a:endParaRPr lang="en-US" dirty="0" smtClean="0"/>
          </a:p>
          <a:p>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extLst>
      <p:ext uri="{BB962C8B-B14F-4D97-AF65-F5344CB8AC3E}">
        <p14:creationId xmlns:p14="http://schemas.microsoft.com/office/powerpoint/2010/main" val="997288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0" y="781050"/>
            <a:ext cx="7086600" cy="5695950"/>
          </a:xfrm>
        </p:spPr>
        <p:txBody>
          <a:bodyPr/>
          <a:lstStyle/>
          <a:p>
            <a:pPr marL="514350" indent="-514350">
              <a:lnSpc>
                <a:spcPct val="90000"/>
              </a:lnSpc>
              <a:buFont typeface="+mj-lt"/>
              <a:buAutoNum type="arabicPeriod"/>
            </a:pPr>
            <a:endParaRPr lang="en-US" dirty="0" smtClean="0">
              <a:cs typeface="Times New Roman" pitchFamily="18" charset="0"/>
            </a:endParaRPr>
          </a:p>
          <a:p>
            <a:pPr>
              <a:lnSpc>
                <a:spcPct val="90000"/>
              </a:lnSpc>
              <a:buFont typeface="Arial" panose="020B0604020202020204" pitchFamily="34" charset="0"/>
              <a:buChar char="•"/>
            </a:pPr>
            <a:r>
              <a:rPr lang="en-US" sz="2400" dirty="0" smtClean="0">
                <a:cs typeface="Times New Roman" pitchFamily="18" charset="0"/>
              </a:rPr>
              <a:t>Credit Unions acquiring other financial institutions must perform a thorough due diligence prior to obtaining its board’s approval of the transaction</a:t>
            </a:r>
          </a:p>
          <a:p>
            <a:pPr lvl="1">
              <a:lnSpc>
                <a:spcPct val="90000"/>
              </a:lnSpc>
              <a:buSzPct val="100000"/>
              <a:buFont typeface="Wingdings" panose="05000000000000000000" pitchFamily="2" charset="2"/>
              <a:buChar char="§"/>
            </a:pPr>
            <a:r>
              <a:rPr lang="en-US" dirty="0" smtClean="0">
                <a:cs typeface="Times New Roman" pitchFamily="18" charset="0"/>
              </a:rPr>
              <a:t>ACUA will review to determine the adequacy of the information presented to your board</a:t>
            </a:r>
          </a:p>
          <a:p>
            <a:pPr>
              <a:lnSpc>
                <a:spcPct val="90000"/>
              </a:lnSpc>
              <a:buFont typeface="Arial" panose="020B0604020202020204" pitchFamily="34" charset="0"/>
              <a:buChar char="•"/>
            </a:pPr>
            <a:endParaRPr lang="en-US" dirty="0" smtClean="0">
              <a:cs typeface="Times New Roman" pitchFamily="18" charset="0"/>
            </a:endParaRPr>
          </a:p>
          <a:p>
            <a:pPr>
              <a:lnSpc>
                <a:spcPct val="90000"/>
              </a:lnSpc>
              <a:buFont typeface="Arial" panose="020B0604020202020204" pitchFamily="34" charset="0"/>
              <a:buChar char="•"/>
            </a:pPr>
            <a:r>
              <a:rPr lang="en-US" sz="2400" dirty="0" smtClean="0">
                <a:cs typeface="Times New Roman" pitchFamily="18" charset="0"/>
              </a:rPr>
              <a:t>If the target size is over $100 million in assets then the NCUA Board must approve the transaction- 6-7 month approval process for a recent acquisition</a:t>
            </a:r>
          </a:p>
          <a:p>
            <a:pPr>
              <a:lnSpc>
                <a:spcPct val="90000"/>
              </a:lnSpc>
              <a:buFont typeface="Arial" panose="020B0604020202020204" pitchFamily="34" charset="0"/>
              <a:buChar char="•"/>
            </a:pPr>
            <a:endParaRPr lang="en-US" dirty="0" smtClean="0">
              <a:cs typeface="Times New Roman" pitchFamily="18" charset="0"/>
            </a:endParaRPr>
          </a:p>
          <a:p>
            <a:pPr marL="0" indent="0">
              <a:lnSpc>
                <a:spcPct val="90000"/>
              </a:lnSpc>
              <a:buNone/>
            </a:pPr>
            <a:endParaRPr lang="en-US" dirty="0" smtClean="0">
              <a:cs typeface="Times New Roman" pitchFamily="18" charset="0"/>
            </a:endParaRPr>
          </a:p>
          <a:p>
            <a:pPr marL="0" indent="0">
              <a:lnSpc>
                <a:spcPct val="90000"/>
              </a:lnSpc>
              <a:buNone/>
            </a:pPr>
            <a:endParaRPr lang="en-US" dirty="0" smtClean="0">
              <a:cs typeface="Times New Roman" pitchFamily="18" charset="0"/>
            </a:endParaRPr>
          </a:p>
          <a:p>
            <a:pPr marL="0" indent="0">
              <a:lnSpc>
                <a:spcPct val="90000"/>
              </a:lnSpc>
              <a:buNone/>
            </a:pPr>
            <a:endParaRPr lang="en-US" dirty="0" smtClean="0">
              <a:cs typeface="Times New Roman" pitchFamily="18" charset="0"/>
            </a:endParaRPr>
          </a:p>
          <a:p>
            <a:pPr marL="0" indent="0">
              <a:lnSpc>
                <a:spcPct val="90000"/>
              </a:lnSpc>
              <a:buNone/>
            </a:pPr>
            <a:endParaRPr lang="en-US" dirty="0" smtClean="0">
              <a:cs typeface="Times New Roman" pitchFamily="18" charset="0"/>
            </a:endParaRPr>
          </a:p>
          <a:p>
            <a:pPr marL="514350" indent="-514350">
              <a:lnSpc>
                <a:spcPct val="90000"/>
              </a:lnSpc>
              <a:buFont typeface="+mj-lt"/>
              <a:buAutoNum type="arabicPeriod"/>
            </a:pPr>
            <a:endParaRPr lang="en-US" dirty="0" smtClean="0">
              <a:cs typeface="Times New Roman" pitchFamily="18" charset="0"/>
            </a:endParaRPr>
          </a:p>
        </p:txBody>
      </p:sp>
      <p:sp>
        <p:nvSpPr>
          <p:cNvPr id="49155" name="Text Box 3"/>
          <p:cNvSpPr txBox="1">
            <a:spLocks noChangeArrowheads="1"/>
          </p:cNvSpPr>
          <p:nvPr/>
        </p:nvSpPr>
        <p:spPr bwMode="auto">
          <a:xfrm>
            <a:off x="822325" y="115888"/>
            <a:ext cx="3626955" cy="461665"/>
          </a:xfrm>
          <a:prstGeom prst="rect">
            <a:avLst/>
          </a:prstGeom>
          <a:noFill/>
          <a:ln w="9525">
            <a:noFill/>
            <a:miter lim="800000"/>
            <a:headEnd/>
            <a:tailEnd/>
          </a:ln>
          <a:effectLst/>
        </p:spPr>
        <p:txBody>
          <a:bodyPr wrap="none">
            <a:spAutoFit/>
          </a:bodyPr>
          <a:lstStyle/>
          <a:p>
            <a:r>
              <a:rPr lang="en-US" dirty="0" smtClean="0">
                <a:solidFill>
                  <a:schemeClr val="bg1"/>
                </a:solidFill>
                <a:latin typeface="Arial" charset="0"/>
              </a:rPr>
              <a:t>Mergers and Acquisitions</a:t>
            </a:r>
            <a:endParaRPr lang="en-US" dirty="0">
              <a:solidFill>
                <a:schemeClr val="bg1"/>
              </a:solidFill>
              <a:latin typeface="Arial"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92034" y="5727192"/>
            <a:ext cx="1271016" cy="104241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562600"/>
            <a:ext cx="1905000" cy="12954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lide Template 2003">
  <a:themeElements>
    <a:clrScheme name="Slide Template 200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lide Template 200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Slide Template 200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lide Template 200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lide Template 2003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lide Template 2003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lide Template 200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lide Template 200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lide Template 200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6494</TotalTime>
  <Words>1629</Words>
  <Application>Microsoft Office PowerPoint</Application>
  <PresentationFormat>On-screen Show (4:3)</PresentationFormat>
  <Paragraphs>245</Paragraphs>
  <Slides>29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Times</vt:lpstr>
      <vt:lpstr>Times New Roman</vt:lpstr>
      <vt:lpstr>Wingdings</vt:lpstr>
      <vt:lpstr>Zapf Dingbats</vt:lpstr>
      <vt:lpstr>Slide Template 2003</vt:lpstr>
      <vt:lpstr>WELCOME</vt:lpstr>
      <vt:lpstr>PowerPoint Presentation</vt:lpstr>
      <vt:lpstr> Alabama Credit Unions Overview for the year ended 12/31/2015 * </vt:lpstr>
      <vt:lpstr>2016 Developments/ Code Changes </vt:lpstr>
      <vt:lpstr>2016 Developments/ Code Changes </vt:lpstr>
      <vt:lpstr>2016 Developments/ Code Changes </vt:lpstr>
      <vt:lpstr>2016 Developments/ Code Changes </vt:lpstr>
      <vt:lpstr>Mergers and Acquisitions  </vt:lpstr>
      <vt:lpstr>PowerPoint Presentation</vt:lpstr>
      <vt:lpstr>PowerPoint Presentation</vt:lpstr>
      <vt:lpstr> Due Diligence- Credit Risk </vt:lpstr>
      <vt:lpstr>Due Diligence- Shares/ Deposits</vt:lpstr>
      <vt:lpstr>Due Diligence- Shares and Deposits</vt:lpstr>
      <vt:lpstr>PowerPoint Presentation</vt:lpstr>
      <vt:lpstr>Due Diligence- Compliance Risk </vt:lpstr>
      <vt:lpstr>Due Diligence Compliance Risk</vt:lpstr>
      <vt:lpstr>2016 Examination Focus</vt:lpstr>
      <vt:lpstr> 2016  Examination Focus- Corporate Governance  </vt:lpstr>
      <vt:lpstr> 2016 Examination –Focus- Credit </vt:lpstr>
      <vt:lpstr>PowerPoint Presentation</vt:lpstr>
      <vt:lpstr>2016 Examination Focus- BSA</vt:lpstr>
      <vt:lpstr>2016 Examination Focus- Interest Rate Risk </vt:lpstr>
      <vt:lpstr>New on the Horizon-  Current Expected Credit Loss- FASB Proposal</vt:lpstr>
      <vt:lpstr>New on the Horizon- Current Expected Credit Loss- FASB Proposal</vt:lpstr>
      <vt:lpstr>New on the Horizon-Current Expected Credit Loss- What Should Credit Unions Do Now?  </vt:lpstr>
      <vt:lpstr>Advantages of State Charter</vt:lpstr>
      <vt:lpstr>Advantages of State Charter</vt:lpstr>
      <vt:lpstr>Summary</vt:lpstr>
      <vt:lpstr>PowerPoint Presentation</vt:lpstr>
    </vt:vector>
  </TitlesOfParts>
  <Company>Baker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Joel</dc:creator>
  <cp:lastModifiedBy>Reeves, Jan</cp:lastModifiedBy>
  <cp:revision>278</cp:revision>
  <cp:lastPrinted>2016-06-10T21:27:06Z</cp:lastPrinted>
  <dcterms:created xsi:type="dcterms:W3CDTF">2003-03-10T16:19:56Z</dcterms:created>
  <dcterms:modified xsi:type="dcterms:W3CDTF">2016-06-20T13:23:52Z</dcterms:modified>
</cp:coreProperties>
</file>